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266" r:id="rId2"/>
    <p:sldId id="257" r:id="rId3"/>
    <p:sldId id="267" r:id="rId4"/>
    <p:sldId id="268" r:id="rId5"/>
    <p:sldId id="276" r:id="rId6"/>
    <p:sldId id="277" r:id="rId7"/>
    <p:sldId id="278" r:id="rId8"/>
    <p:sldId id="272" r:id="rId9"/>
    <p:sldId id="273" r:id="rId10"/>
    <p:sldId id="280" r:id="rId11"/>
    <p:sldId id="274" r:id="rId12"/>
    <p:sldId id="275" r:id="rId13"/>
    <p:sldId id="27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2" r:id="rId26"/>
    <p:sldId id="293" r:id="rId27"/>
    <p:sldId id="294" r:id="rId28"/>
    <p:sldId id="295" r:id="rId29"/>
    <p:sldId id="296" r:id="rId30"/>
    <p:sldId id="297" r:id="rId31"/>
    <p:sldId id="298" r:id="rId32"/>
    <p:sldId id="299" r:id="rId33"/>
    <p:sldId id="300" r:id="rId34"/>
    <p:sldId id="301" r:id="rId35"/>
    <p:sldId id="302" r:id="rId36"/>
    <p:sldId id="303" r:id="rId37"/>
    <p:sldId id="304" r:id="rId38"/>
    <p:sldId id="305" r:id="rId39"/>
    <p:sldId id="306" r:id="rId40"/>
    <p:sldId id="307" r:id="rId41"/>
    <p:sldId id="308" r:id="rId42"/>
    <p:sldId id="309" r:id="rId43"/>
    <p:sldId id="310" r:id="rId44"/>
    <p:sldId id="311" r:id="rId45"/>
    <p:sldId id="312" r:id="rId46"/>
    <p:sldId id="313" r:id="rId47"/>
    <p:sldId id="314" r:id="rId48"/>
    <p:sldId id="315" r:id="rId49"/>
    <p:sldId id="316" r:id="rId50"/>
    <p:sldId id="317" r:id="rId51"/>
    <p:sldId id="318" r:id="rId52"/>
    <p:sldId id="319" r:id="rId53"/>
    <p:sldId id="320" r:id="rId5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3F6A"/>
    <a:srgbClr val="2869A7"/>
    <a:srgbClr val="2768A6"/>
    <a:srgbClr val="1F5FA0"/>
    <a:srgbClr val="2566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6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E:\Share\SmartDrilling\project_data_20200313\data\first_batch\20200312-2\DF13-2-A4H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DF13-2-A4H </a:t>
            </a:r>
            <a:r>
              <a:rPr lang="zh-CN" altLang="en-US" dirty="0"/>
              <a:t>数据点</a:t>
            </a:r>
            <a:r>
              <a:rPr lang="en-US" altLang="zh-CN" dirty="0"/>
              <a:t>-</a:t>
            </a:r>
            <a:r>
              <a:rPr lang="zh-CN" altLang="en-US" dirty="0"/>
              <a:t>时间散点图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yVal>
            <c:numRef>
              <c:f>'DF13-2-A4H'!$G$2:$G$70</c:f>
              <c:numCache>
                <c:formatCode>General</c:formatCode>
                <c:ptCount val="69"/>
                <c:pt idx="0">
                  <c:v>36567</c:v>
                </c:pt>
                <c:pt idx="1">
                  <c:v>36567</c:v>
                </c:pt>
                <c:pt idx="2">
                  <c:v>36568</c:v>
                </c:pt>
                <c:pt idx="3">
                  <c:v>36569</c:v>
                </c:pt>
                <c:pt idx="4">
                  <c:v>36570</c:v>
                </c:pt>
                <c:pt idx="5">
                  <c:v>36571</c:v>
                </c:pt>
                <c:pt idx="6">
                  <c:v>36572</c:v>
                </c:pt>
                <c:pt idx="7">
                  <c:v>36573</c:v>
                </c:pt>
                <c:pt idx="8">
                  <c:v>36574</c:v>
                </c:pt>
                <c:pt idx="9">
                  <c:v>36575</c:v>
                </c:pt>
                <c:pt idx="10">
                  <c:v>36576</c:v>
                </c:pt>
                <c:pt idx="11">
                  <c:v>36577</c:v>
                </c:pt>
                <c:pt idx="12">
                  <c:v>36578</c:v>
                </c:pt>
                <c:pt idx="13">
                  <c:v>36579</c:v>
                </c:pt>
                <c:pt idx="14">
                  <c:v>36580</c:v>
                </c:pt>
                <c:pt idx="15">
                  <c:v>36581</c:v>
                </c:pt>
                <c:pt idx="16">
                  <c:v>36582</c:v>
                </c:pt>
                <c:pt idx="17">
                  <c:v>36583</c:v>
                </c:pt>
                <c:pt idx="18">
                  <c:v>36584</c:v>
                </c:pt>
                <c:pt idx="19">
                  <c:v>36585</c:v>
                </c:pt>
                <c:pt idx="20">
                  <c:v>36586</c:v>
                </c:pt>
                <c:pt idx="21">
                  <c:v>36587</c:v>
                </c:pt>
                <c:pt idx="22">
                  <c:v>36588</c:v>
                </c:pt>
                <c:pt idx="23">
                  <c:v>36589</c:v>
                </c:pt>
                <c:pt idx="24">
                  <c:v>36590</c:v>
                </c:pt>
                <c:pt idx="25">
                  <c:v>36592</c:v>
                </c:pt>
                <c:pt idx="26">
                  <c:v>36596</c:v>
                </c:pt>
                <c:pt idx="27">
                  <c:v>36598</c:v>
                </c:pt>
                <c:pt idx="28">
                  <c:v>36600</c:v>
                </c:pt>
                <c:pt idx="29">
                  <c:v>36602</c:v>
                </c:pt>
                <c:pt idx="30">
                  <c:v>36605</c:v>
                </c:pt>
                <c:pt idx="31">
                  <c:v>36608</c:v>
                </c:pt>
                <c:pt idx="32">
                  <c:v>36611</c:v>
                </c:pt>
                <c:pt idx="33">
                  <c:v>36614</c:v>
                </c:pt>
                <c:pt idx="34">
                  <c:v>36617</c:v>
                </c:pt>
                <c:pt idx="35">
                  <c:v>36620</c:v>
                </c:pt>
                <c:pt idx="36">
                  <c:v>36623</c:v>
                </c:pt>
                <c:pt idx="37">
                  <c:v>36626</c:v>
                </c:pt>
                <c:pt idx="38">
                  <c:v>36629</c:v>
                </c:pt>
                <c:pt idx="39">
                  <c:v>36632</c:v>
                </c:pt>
                <c:pt idx="40">
                  <c:v>36635</c:v>
                </c:pt>
                <c:pt idx="41">
                  <c:v>36638</c:v>
                </c:pt>
                <c:pt idx="42">
                  <c:v>36641</c:v>
                </c:pt>
                <c:pt idx="43">
                  <c:v>36644</c:v>
                </c:pt>
                <c:pt idx="44">
                  <c:v>36647</c:v>
                </c:pt>
                <c:pt idx="45">
                  <c:v>36650</c:v>
                </c:pt>
                <c:pt idx="46">
                  <c:v>36653</c:v>
                </c:pt>
                <c:pt idx="47">
                  <c:v>36656</c:v>
                </c:pt>
                <c:pt idx="48">
                  <c:v>36659</c:v>
                </c:pt>
                <c:pt idx="49">
                  <c:v>36662</c:v>
                </c:pt>
                <c:pt idx="50">
                  <c:v>36665</c:v>
                </c:pt>
                <c:pt idx="51">
                  <c:v>36668</c:v>
                </c:pt>
                <c:pt idx="52">
                  <c:v>36671</c:v>
                </c:pt>
                <c:pt idx="53">
                  <c:v>36674</c:v>
                </c:pt>
                <c:pt idx="54">
                  <c:v>36677</c:v>
                </c:pt>
                <c:pt idx="55">
                  <c:v>36680</c:v>
                </c:pt>
                <c:pt idx="56">
                  <c:v>36683</c:v>
                </c:pt>
                <c:pt idx="57">
                  <c:v>36686</c:v>
                </c:pt>
                <c:pt idx="58">
                  <c:v>36689</c:v>
                </c:pt>
                <c:pt idx="59">
                  <c:v>36692</c:v>
                </c:pt>
                <c:pt idx="60">
                  <c:v>36695</c:v>
                </c:pt>
                <c:pt idx="61">
                  <c:v>36698</c:v>
                </c:pt>
                <c:pt idx="62">
                  <c:v>36701</c:v>
                </c:pt>
                <c:pt idx="63">
                  <c:v>36704</c:v>
                </c:pt>
                <c:pt idx="64">
                  <c:v>36707</c:v>
                </c:pt>
                <c:pt idx="65">
                  <c:v>36710</c:v>
                </c:pt>
                <c:pt idx="66">
                  <c:v>36713</c:v>
                </c:pt>
                <c:pt idx="67">
                  <c:v>36716</c:v>
                </c:pt>
                <c:pt idx="68">
                  <c:v>36719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3CA-486D-B8EF-469D141E95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7837200"/>
        <c:axId val="447830128"/>
      </c:scatterChart>
      <c:valAx>
        <c:axId val="4478372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7830128"/>
        <c:crosses val="autoZero"/>
        <c:crossBetween val="midCat"/>
      </c:valAx>
      <c:valAx>
        <c:axId val="447830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78372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90F300-8AE3-4031-8A31-6720D9D8CE96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BAF97DCD-3184-4C3F-B2BA-9872CE2D8306}">
      <dgm:prSet phldrT="[文本]" custT="1"/>
      <dgm:spPr/>
      <dgm:t>
        <a:bodyPr/>
        <a:lstStyle/>
        <a:p>
          <a:r>
            <a:rPr lang="zh-CN" altLang="en-US" sz="1400" dirty="0" smtClean="0"/>
            <a:t>开始时间 2019/12/14  19:13:22</a:t>
          </a:r>
          <a:endParaRPr lang="zh-CN" altLang="en-US" sz="1400" dirty="0"/>
        </a:p>
      </dgm:t>
    </dgm:pt>
    <dgm:pt modelId="{5F09EC19-92BB-4FCC-B70A-C3CF4AAA9F19}" type="parTrans" cxnId="{8F0C16CD-4DF6-4491-9404-7709C58216BB}">
      <dgm:prSet/>
      <dgm:spPr/>
      <dgm:t>
        <a:bodyPr/>
        <a:lstStyle/>
        <a:p>
          <a:endParaRPr lang="zh-CN" altLang="en-US" sz="1400"/>
        </a:p>
      </dgm:t>
    </dgm:pt>
    <dgm:pt modelId="{C635F086-B601-4DDD-AE25-C2254688377A}" type="sibTrans" cxnId="{8F0C16CD-4DF6-4491-9404-7709C58216BB}">
      <dgm:prSet/>
      <dgm:spPr/>
      <dgm:t>
        <a:bodyPr/>
        <a:lstStyle/>
        <a:p>
          <a:endParaRPr lang="zh-CN" altLang="en-US" sz="1400"/>
        </a:p>
      </dgm:t>
    </dgm:pt>
    <dgm:pt modelId="{151035C7-0498-4079-A311-80D203D7330A}">
      <dgm:prSet phldrT="[文本]" custT="1"/>
      <dgm:spPr/>
      <dgm:t>
        <a:bodyPr/>
        <a:lstStyle/>
        <a:p>
          <a:r>
            <a:rPr lang="zh-CN" altLang="en-US" sz="1400" dirty="0" smtClean="0">
              <a:solidFill>
                <a:srgbClr val="FF0000"/>
              </a:solidFill>
            </a:rPr>
            <a:t>已发生异常 2019/12/15  20:13:21</a:t>
          </a:r>
          <a:endParaRPr lang="zh-CN" altLang="en-US" sz="1400" dirty="0">
            <a:solidFill>
              <a:srgbClr val="FF0000"/>
            </a:solidFill>
          </a:endParaRPr>
        </a:p>
      </dgm:t>
    </dgm:pt>
    <dgm:pt modelId="{DD2119E7-DC87-4469-9BAA-52FB0A89427E}" type="parTrans" cxnId="{EB5166CC-5D3C-497C-8838-2BA397B4291C}">
      <dgm:prSet/>
      <dgm:spPr/>
      <dgm:t>
        <a:bodyPr/>
        <a:lstStyle/>
        <a:p>
          <a:endParaRPr lang="zh-CN" altLang="en-US" sz="1400"/>
        </a:p>
      </dgm:t>
    </dgm:pt>
    <dgm:pt modelId="{DB570127-644E-40CD-B990-A1292F6BC359}" type="sibTrans" cxnId="{EB5166CC-5D3C-497C-8838-2BA397B4291C}">
      <dgm:prSet/>
      <dgm:spPr/>
      <dgm:t>
        <a:bodyPr/>
        <a:lstStyle/>
        <a:p>
          <a:endParaRPr lang="zh-CN" altLang="en-US" sz="1400"/>
        </a:p>
      </dgm:t>
    </dgm:pt>
    <dgm:pt modelId="{DE87A057-1256-4956-8111-1F3FDA33EBD2}">
      <dgm:prSet phldrT="[文本]" custT="1"/>
      <dgm:spPr/>
      <dgm:t>
        <a:bodyPr/>
        <a:lstStyle/>
        <a:p>
          <a:r>
            <a:rPr lang="zh-CN" altLang="en-US" sz="1400" dirty="0" smtClean="0"/>
            <a:t>标注事故 2019/12/1</a:t>
          </a:r>
          <a:r>
            <a:rPr lang="en-US" altLang="zh-CN" sz="1400" dirty="0" smtClean="0"/>
            <a:t>6</a:t>
          </a:r>
          <a:r>
            <a:rPr lang="zh-CN" altLang="en-US" sz="1400" dirty="0" smtClean="0"/>
            <a:t>  </a:t>
          </a:r>
          <a:r>
            <a:rPr lang="en-US" altLang="zh-CN" sz="1400" dirty="0" smtClean="0"/>
            <a:t>02</a:t>
          </a:r>
          <a:r>
            <a:rPr lang="zh-CN" altLang="en-US" sz="1400" dirty="0" smtClean="0"/>
            <a:t>:</a:t>
          </a:r>
          <a:r>
            <a:rPr lang="en-US" altLang="zh-CN" sz="1400" dirty="0" smtClean="0"/>
            <a:t>45</a:t>
          </a:r>
          <a:r>
            <a:rPr lang="zh-CN" altLang="en-US" sz="1400" dirty="0" smtClean="0"/>
            <a:t>:</a:t>
          </a:r>
          <a:r>
            <a:rPr lang="en-US" altLang="zh-CN" sz="1400" dirty="0" smtClean="0"/>
            <a:t>00</a:t>
          </a:r>
          <a:endParaRPr lang="zh-CN" altLang="en-US" sz="1400" dirty="0"/>
        </a:p>
      </dgm:t>
    </dgm:pt>
    <dgm:pt modelId="{1170DB59-3E10-4455-B5C1-D29DC65EB15B}" type="parTrans" cxnId="{D9142D32-7746-4AF6-B6E1-7EFBBC8ACFE3}">
      <dgm:prSet/>
      <dgm:spPr/>
      <dgm:t>
        <a:bodyPr/>
        <a:lstStyle/>
        <a:p>
          <a:endParaRPr lang="zh-CN" altLang="en-US" sz="1400"/>
        </a:p>
      </dgm:t>
    </dgm:pt>
    <dgm:pt modelId="{44EB1AD0-82B3-4071-8421-6D9E0869946F}" type="sibTrans" cxnId="{D9142D32-7746-4AF6-B6E1-7EFBBC8ACFE3}">
      <dgm:prSet/>
      <dgm:spPr/>
      <dgm:t>
        <a:bodyPr/>
        <a:lstStyle/>
        <a:p>
          <a:endParaRPr lang="zh-CN" altLang="en-US" sz="1400"/>
        </a:p>
      </dgm:t>
    </dgm:pt>
    <dgm:pt modelId="{BFE642FD-71CE-4DF8-87F0-D84384030A7B}">
      <dgm:prSet phldrT="[文本]" custT="1"/>
      <dgm:spPr/>
      <dgm:t>
        <a:bodyPr/>
        <a:lstStyle/>
        <a:p>
          <a:r>
            <a:rPr lang="zh-CN" altLang="en-US" sz="1400" dirty="0" smtClean="0"/>
            <a:t>标注结束 2019/12/1</a:t>
          </a:r>
          <a:r>
            <a:rPr lang="en-US" altLang="zh-CN" sz="1400" dirty="0" smtClean="0"/>
            <a:t>6</a:t>
          </a:r>
          <a:r>
            <a:rPr lang="zh-CN" altLang="en-US" sz="1400" dirty="0" smtClean="0"/>
            <a:t>  </a:t>
          </a:r>
          <a:r>
            <a:rPr lang="en-US" altLang="zh-CN" sz="1400" dirty="0" smtClean="0"/>
            <a:t>10</a:t>
          </a:r>
          <a:r>
            <a:rPr lang="zh-CN" altLang="en-US" sz="1400" dirty="0" smtClean="0"/>
            <a:t>:</a:t>
          </a:r>
          <a:r>
            <a:rPr lang="en-US" altLang="zh-CN" sz="1400" dirty="0" smtClean="0"/>
            <a:t>46</a:t>
          </a:r>
          <a:r>
            <a:rPr lang="zh-CN" altLang="en-US" sz="1400" dirty="0" smtClean="0"/>
            <a:t>:</a:t>
          </a:r>
          <a:r>
            <a:rPr lang="en-US" altLang="zh-CN" sz="1400" dirty="0" smtClean="0"/>
            <a:t>00</a:t>
          </a:r>
          <a:endParaRPr lang="zh-CN" altLang="en-US" sz="1400" dirty="0"/>
        </a:p>
      </dgm:t>
    </dgm:pt>
    <dgm:pt modelId="{0D1BBA3C-3A0D-48EB-9902-E8D322C877D2}" type="parTrans" cxnId="{6D5EB6C7-1021-4757-92E3-18C51150A1EC}">
      <dgm:prSet/>
      <dgm:spPr/>
      <dgm:t>
        <a:bodyPr/>
        <a:lstStyle/>
        <a:p>
          <a:endParaRPr lang="zh-CN" altLang="en-US" sz="1600"/>
        </a:p>
      </dgm:t>
    </dgm:pt>
    <dgm:pt modelId="{6A60AEC0-1AED-4064-91AC-57672C0D2660}" type="sibTrans" cxnId="{6D5EB6C7-1021-4757-92E3-18C51150A1EC}">
      <dgm:prSet/>
      <dgm:spPr/>
      <dgm:t>
        <a:bodyPr/>
        <a:lstStyle/>
        <a:p>
          <a:endParaRPr lang="zh-CN" altLang="en-US" sz="1600"/>
        </a:p>
      </dgm:t>
    </dgm:pt>
    <dgm:pt modelId="{27151718-55D9-4B41-8A1E-8773E3C0E7E0}" type="pres">
      <dgm:prSet presAssocID="{8D90F300-8AE3-4031-8A31-6720D9D8CE96}" presName="Name0" presStyleCnt="0">
        <dgm:presLayoutVars>
          <dgm:dir/>
          <dgm:resizeHandles val="exact"/>
        </dgm:presLayoutVars>
      </dgm:prSet>
      <dgm:spPr/>
    </dgm:pt>
    <dgm:pt modelId="{2876CAB7-A8D0-46B3-94DC-504F4B265D51}" type="pres">
      <dgm:prSet presAssocID="{8D90F300-8AE3-4031-8A31-6720D9D8CE96}" presName="arrow" presStyleLbl="bgShp" presStyleIdx="0" presStyleCnt="1" custScaleY="51567"/>
      <dgm:spPr/>
    </dgm:pt>
    <dgm:pt modelId="{005456F9-87B7-4373-AA21-AC8749B808D5}" type="pres">
      <dgm:prSet presAssocID="{8D90F300-8AE3-4031-8A31-6720D9D8CE96}" presName="points" presStyleCnt="0"/>
      <dgm:spPr/>
    </dgm:pt>
    <dgm:pt modelId="{BBAA3941-8860-4435-A37B-82096F594874}" type="pres">
      <dgm:prSet presAssocID="{BAF97DCD-3184-4C3F-B2BA-9872CE2D8306}" presName="compositeA" presStyleCnt="0"/>
      <dgm:spPr/>
    </dgm:pt>
    <dgm:pt modelId="{FAC19C89-60C1-4625-90DB-0418C375366F}" type="pres">
      <dgm:prSet presAssocID="{BAF97DCD-3184-4C3F-B2BA-9872CE2D8306}" presName="textA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B12F991-3DAB-4FB8-B67A-6FCD9DC11095}" type="pres">
      <dgm:prSet presAssocID="{BAF97DCD-3184-4C3F-B2BA-9872CE2D8306}" presName="circleA" presStyleLbl="node1" presStyleIdx="0" presStyleCnt="4" custScaleX="74521" custScaleY="74521"/>
      <dgm:spPr/>
    </dgm:pt>
    <dgm:pt modelId="{BD6E4BCE-6FED-4D19-8AA8-4E480E22385E}" type="pres">
      <dgm:prSet presAssocID="{BAF97DCD-3184-4C3F-B2BA-9872CE2D8306}" presName="spaceA" presStyleCnt="0"/>
      <dgm:spPr/>
    </dgm:pt>
    <dgm:pt modelId="{35B7A293-A731-41D0-A68E-4012CD343E6C}" type="pres">
      <dgm:prSet presAssocID="{C635F086-B601-4DDD-AE25-C2254688377A}" presName="space" presStyleCnt="0"/>
      <dgm:spPr/>
    </dgm:pt>
    <dgm:pt modelId="{E9D5A6C0-31ED-419D-8791-97ED4F42F5CB}" type="pres">
      <dgm:prSet presAssocID="{151035C7-0498-4079-A311-80D203D7330A}" presName="compositeB" presStyleCnt="0"/>
      <dgm:spPr/>
    </dgm:pt>
    <dgm:pt modelId="{7E863440-400C-46FF-8329-A036CF1917D7}" type="pres">
      <dgm:prSet presAssocID="{151035C7-0498-4079-A311-80D203D7330A}" presName="textB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2B9D01-8578-4F31-8762-B61C62A8A404}" type="pres">
      <dgm:prSet presAssocID="{151035C7-0498-4079-A311-80D203D7330A}" presName="circleB" presStyleLbl="node1" presStyleIdx="1" presStyleCnt="4" custScaleX="74521" custScaleY="74521"/>
      <dgm:spPr/>
    </dgm:pt>
    <dgm:pt modelId="{3B29F24D-0612-4B6D-8A3C-8900D53E3642}" type="pres">
      <dgm:prSet presAssocID="{151035C7-0498-4079-A311-80D203D7330A}" presName="spaceB" presStyleCnt="0"/>
      <dgm:spPr/>
    </dgm:pt>
    <dgm:pt modelId="{93AF4592-16CF-4DDD-A1BD-F2F8A5C0638E}" type="pres">
      <dgm:prSet presAssocID="{DB570127-644E-40CD-B990-A1292F6BC359}" presName="space" presStyleCnt="0"/>
      <dgm:spPr/>
    </dgm:pt>
    <dgm:pt modelId="{65386225-045E-4272-8BEC-206E1489B51C}" type="pres">
      <dgm:prSet presAssocID="{DE87A057-1256-4956-8111-1F3FDA33EBD2}" presName="compositeA" presStyleCnt="0"/>
      <dgm:spPr/>
    </dgm:pt>
    <dgm:pt modelId="{BAFF857C-A0CE-4997-9645-A8E599ABCDC4}" type="pres">
      <dgm:prSet presAssocID="{DE87A057-1256-4956-8111-1F3FDA33EBD2}" presName="textA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5750DC4-CE90-4A6B-B3B8-16727E7D76A0}" type="pres">
      <dgm:prSet presAssocID="{DE87A057-1256-4956-8111-1F3FDA33EBD2}" presName="circleA" presStyleLbl="node1" presStyleIdx="2" presStyleCnt="4" custScaleX="74521" custScaleY="74521"/>
      <dgm:spPr/>
    </dgm:pt>
    <dgm:pt modelId="{E6F59655-F5C0-4030-BAB2-D722FBA1D151}" type="pres">
      <dgm:prSet presAssocID="{DE87A057-1256-4956-8111-1F3FDA33EBD2}" presName="spaceA" presStyleCnt="0"/>
      <dgm:spPr/>
    </dgm:pt>
    <dgm:pt modelId="{D84993BD-7130-4FCD-B5D1-506FBE9C1276}" type="pres">
      <dgm:prSet presAssocID="{44EB1AD0-82B3-4071-8421-6D9E0869946F}" presName="space" presStyleCnt="0"/>
      <dgm:spPr/>
    </dgm:pt>
    <dgm:pt modelId="{18292871-AB9A-4276-AD0E-3A112B566C5E}" type="pres">
      <dgm:prSet presAssocID="{BFE642FD-71CE-4DF8-87F0-D84384030A7B}" presName="compositeB" presStyleCnt="0"/>
      <dgm:spPr/>
    </dgm:pt>
    <dgm:pt modelId="{108EF940-184B-49E4-BBE7-523F42F409CC}" type="pres">
      <dgm:prSet presAssocID="{BFE642FD-71CE-4DF8-87F0-D84384030A7B}" presName="textB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916A163-2BF1-4CAA-A904-197AB505105E}" type="pres">
      <dgm:prSet presAssocID="{BFE642FD-71CE-4DF8-87F0-D84384030A7B}" presName="circleB" presStyleLbl="node1" presStyleIdx="3" presStyleCnt="4" custScaleX="74521" custScaleY="74521"/>
      <dgm:spPr/>
    </dgm:pt>
    <dgm:pt modelId="{C27ABC29-F764-40FD-9A9D-D454F45C328A}" type="pres">
      <dgm:prSet presAssocID="{BFE642FD-71CE-4DF8-87F0-D84384030A7B}" presName="spaceB" presStyleCnt="0"/>
      <dgm:spPr/>
    </dgm:pt>
  </dgm:ptLst>
  <dgm:cxnLst>
    <dgm:cxn modelId="{01FA639C-A384-4831-85D6-A8C79E6D7AFB}" type="presOf" srcId="{DE87A057-1256-4956-8111-1F3FDA33EBD2}" destId="{BAFF857C-A0CE-4997-9645-A8E599ABCDC4}" srcOrd="0" destOrd="0" presId="urn:microsoft.com/office/officeart/2005/8/layout/hProcess11"/>
    <dgm:cxn modelId="{8F0C16CD-4DF6-4491-9404-7709C58216BB}" srcId="{8D90F300-8AE3-4031-8A31-6720D9D8CE96}" destId="{BAF97DCD-3184-4C3F-B2BA-9872CE2D8306}" srcOrd="0" destOrd="0" parTransId="{5F09EC19-92BB-4FCC-B70A-C3CF4AAA9F19}" sibTransId="{C635F086-B601-4DDD-AE25-C2254688377A}"/>
    <dgm:cxn modelId="{D9142D32-7746-4AF6-B6E1-7EFBBC8ACFE3}" srcId="{8D90F300-8AE3-4031-8A31-6720D9D8CE96}" destId="{DE87A057-1256-4956-8111-1F3FDA33EBD2}" srcOrd="2" destOrd="0" parTransId="{1170DB59-3E10-4455-B5C1-D29DC65EB15B}" sibTransId="{44EB1AD0-82B3-4071-8421-6D9E0869946F}"/>
    <dgm:cxn modelId="{6D5EB6C7-1021-4757-92E3-18C51150A1EC}" srcId="{8D90F300-8AE3-4031-8A31-6720D9D8CE96}" destId="{BFE642FD-71CE-4DF8-87F0-D84384030A7B}" srcOrd="3" destOrd="0" parTransId="{0D1BBA3C-3A0D-48EB-9902-E8D322C877D2}" sibTransId="{6A60AEC0-1AED-4064-91AC-57672C0D2660}"/>
    <dgm:cxn modelId="{5B517AA0-EFEF-4563-92DA-9CA0F66C22C7}" type="presOf" srcId="{BAF97DCD-3184-4C3F-B2BA-9872CE2D8306}" destId="{FAC19C89-60C1-4625-90DB-0418C375366F}" srcOrd="0" destOrd="0" presId="urn:microsoft.com/office/officeart/2005/8/layout/hProcess11"/>
    <dgm:cxn modelId="{B5EC1A9D-CD8E-4F05-B0F9-3913E5D62DF3}" type="presOf" srcId="{151035C7-0498-4079-A311-80D203D7330A}" destId="{7E863440-400C-46FF-8329-A036CF1917D7}" srcOrd="0" destOrd="0" presId="urn:microsoft.com/office/officeart/2005/8/layout/hProcess11"/>
    <dgm:cxn modelId="{10E15A2D-66C9-4FD0-881A-CD6DA22E934E}" type="presOf" srcId="{8D90F300-8AE3-4031-8A31-6720D9D8CE96}" destId="{27151718-55D9-4B41-8A1E-8773E3C0E7E0}" srcOrd="0" destOrd="0" presId="urn:microsoft.com/office/officeart/2005/8/layout/hProcess11"/>
    <dgm:cxn modelId="{EB5166CC-5D3C-497C-8838-2BA397B4291C}" srcId="{8D90F300-8AE3-4031-8A31-6720D9D8CE96}" destId="{151035C7-0498-4079-A311-80D203D7330A}" srcOrd="1" destOrd="0" parTransId="{DD2119E7-DC87-4469-9BAA-52FB0A89427E}" sibTransId="{DB570127-644E-40CD-B990-A1292F6BC359}"/>
    <dgm:cxn modelId="{65C2CC2F-BAF8-4796-AFA9-D1E0FE6855C9}" type="presOf" srcId="{BFE642FD-71CE-4DF8-87F0-D84384030A7B}" destId="{108EF940-184B-49E4-BBE7-523F42F409CC}" srcOrd="0" destOrd="0" presId="urn:microsoft.com/office/officeart/2005/8/layout/hProcess11"/>
    <dgm:cxn modelId="{5A7856F8-53C5-4C20-9E75-AF2BF89F2A10}" type="presParOf" srcId="{27151718-55D9-4B41-8A1E-8773E3C0E7E0}" destId="{2876CAB7-A8D0-46B3-94DC-504F4B265D51}" srcOrd="0" destOrd="0" presId="urn:microsoft.com/office/officeart/2005/8/layout/hProcess11"/>
    <dgm:cxn modelId="{AED4F8BD-B538-4C41-A212-07C772FD3D9B}" type="presParOf" srcId="{27151718-55D9-4B41-8A1E-8773E3C0E7E0}" destId="{005456F9-87B7-4373-AA21-AC8749B808D5}" srcOrd="1" destOrd="0" presId="urn:microsoft.com/office/officeart/2005/8/layout/hProcess11"/>
    <dgm:cxn modelId="{DC28A080-CE24-433E-972A-518B30E8B0C9}" type="presParOf" srcId="{005456F9-87B7-4373-AA21-AC8749B808D5}" destId="{BBAA3941-8860-4435-A37B-82096F594874}" srcOrd="0" destOrd="0" presId="urn:microsoft.com/office/officeart/2005/8/layout/hProcess11"/>
    <dgm:cxn modelId="{47ECE552-6103-4EA4-A410-CD060CDDFD9C}" type="presParOf" srcId="{BBAA3941-8860-4435-A37B-82096F594874}" destId="{FAC19C89-60C1-4625-90DB-0418C375366F}" srcOrd="0" destOrd="0" presId="urn:microsoft.com/office/officeart/2005/8/layout/hProcess11"/>
    <dgm:cxn modelId="{C0F86FDF-DBF9-4105-B8B2-05A070C6F0FD}" type="presParOf" srcId="{BBAA3941-8860-4435-A37B-82096F594874}" destId="{DB12F991-3DAB-4FB8-B67A-6FCD9DC11095}" srcOrd="1" destOrd="0" presId="urn:microsoft.com/office/officeart/2005/8/layout/hProcess11"/>
    <dgm:cxn modelId="{D5BD4562-D5D9-432B-B53C-C2D06CED6703}" type="presParOf" srcId="{BBAA3941-8860-4435-A37B-82096F594874}" destId="{BD6E4BCE-6FED-4D19-8AA8-4E480E22385E}" srcOrd="2" destOrd="0" presId="urn:microsoft.com/office/officeart/2005/8/layout/hProcess11"/>
    <dgm:cxn modelId="{52A3E895-211E-4EAE-8CAA-097E217F61D3}" type="presParOf" srcId="{005456F9-87B7-4373-AA21-AC8749B808D5}" destId="{35B7A293-A731-41D0-A68E-4012CD343E6C}" srcOrd="1" destOrd="0" presId="urn:microsoft.com/office/officeart/2005/8/layout/hProcess11"/>
    <dgm:cxn modelId="{C3C342AD-277E-4956-A53F-2E6ECB08D723}" type="presParOf" srcId="{005456F9-87B7-4373-AA21-AC8749B808D5}" destId="{E9D5A6C0-31ED-419D-8791-97ED4F42F5CB}" srcOrd="2" destOrd="0" presId="urn:microsoft.com/office/officeart/2005/8/layout/hProcess11"/>
    <dgm:cxn modelId="{E1AD1B40-E681-4D71-B418-DB2485FC907F}" type="presParOf" srcId="{E9D5A6C0-31ED-419D-8791-97ED4F42F5CB}" destId="{7E863440-400C-46FF-8329-A036CF1917D7}" srcOrd="0" destOrd="0" presId="urn:microsoft.com/office/officeart/2005/8/layout/hProcess11"/>
    <dgm:cxn modelId="{8E15B688-E4E0-4320-A2BE-236DC06A0A79}" type="presParOf" srcId="{E9D5A6C0-31ED-419D-8791-97ED4F42F5CB}" destId="{402B9D01-8578-4F31-8762-B61C62A8A404}" srcOrd="1" destOrd="0" presId="urn:microsoft.com/office/officeart/2005/8/layout/hProcess11"/>
    <dgm:cxn modelId="{CDDB9C68-CE1F-4094-97D8-C5B1D78A4DF9}" type="presParOf" srcId="{E9D5A6C0-31ED-419D-8791-97ED4F42F5CB}" destId="{3B29F24D-0612-4B6D-8A3C-8900D53E3642}" srcOrd="2" destOrd="0" presId="urn:microsoft.com/office/officeart/2005/8/layout/hProcess11"/>
    <dgm:cxn modelId="{D36C4FC4-AEDA-46C4-B51E-AD0E5380574D}" type="presParOf" srcId="{005456F9-87B7-4373-AA21-AC8749B808D5}" destId="{93AF4592-16CF-4DDD-A1BD-F2F8A5C0638E}" srcOrd="3" destOrd="0" presId="urn:microsoft.com/office/officeart/2005/8/layout/hProcess11"/>
    <dgm:cxn modelId="{DBFAAC8F-AEC7-48FC-929C-A955B38D8BEA}" type="presParOf" srcId="{005456F9-87B7-4373-AA21-AC8749B808D5}" destId="{65386225-045E-4272-8BEC-206E1489B51C}" srcOrd="4" destOrd="0" presId="urn:microsoft.com/office/officeart/2005/8/layout/hProcess11"/>
    <dgm:cxn modelId="{21814D24-A793-44F2-8498-8703307C3ADE}" type="presParOf" srcId="{65386225-045E-4272-8BEC-206E1489B51C}" destId="{BAFF857C-A0CE-4997-9645-A8E599ABCDC4}" srcOrd="0" destOrd="0" presId="urn:microsoft.com/office/officeart/2005/8/layout/hProcess11"/>
    <dgm:cxn modelId="{0E0C4B4A-C4C4-418B-82CF-5763509C7C73}" type="presParOf" srcId="{65386225-045E-4272-8BEC-206E1489B51C}" destId="{C5750DC4-CE90-4A6B-B3B8-16727E7D76A0}" srcOrd="1" destOrd="0" presId="urn:microsoft.com/office/officeart/2005/8/layout/hProcess11"/>
    <dgm:cxn modelId="{A2078AB1-E2EE-4D5A-8A21-2F17415DF5E9}" type="presParOf" srcId="{65386225-045E-4272-8BEC-206E1489B51C}" destId="{E6F59655-F5C0-4030-BAB2-D722FBA1D151}" srcOrd="2" destOrd="0" presId="urn:microsoft.com/office/officeart/2005/8/layout/hProcess11"/>
    <dgm:cxn modelId="{30C1D49A-0896-4EEF-B9B9-F2F4B6BAAF13}" type="presParOf" srcId="{005456F9-87B7-4373-AA21-AC8749B808D5}" destId="{D84993BD-7130-4FCD-B5D1-506FBE9C1276}" srcOrd="5" destOrd="0" presId="urn:microsoft.com/office/officeart/2005/8/layout/hProcess11"/>
    <dgm:cxn modelId="{3F7C438D-DE00-491A-99E8-8EAF0C3F6A1F}" type="presParOf" srcId="{005456F9-87B7-4373-AA21-AC8749B808D5}" destId="{18292871-AB9A-4276-AD0E-3A112B566C5E}" srcOrd="6" destOrd="0" presId="urn:microsoft.com/office/officeart/2005/8/layout/hProcess11"/>
    <dgm:cxn modelId="{A9270821-CE49-4745-8A18-0194AE419AB4}" type="presParOf" srcId="{18292871-AB9A-4276-AD0E-3A112B566C5E}" destId="{108EF940-184B-49E4-BBE7-523F42F409CC}" srcOrd="0" destOrd="0" presId="urn:microsoft.com/office/officeart/2005/8/layout/hProcess11"/>
    <dgm:cxn modelId="{1DD69023-2EAD-4B5E-AFC8-A07E9FBD35D4}" type="presParOf" srcId="{18292871-AB9A-4276-AD0E-3A112B566C5E}" destId="{C916A163-2BF1-4CAA-A904-197AB505105E}" srcOrd="1" destOrd="0" presId="urn:microsoft.com/office/officeart/2005/8/layout/hProcess11"/>
    <dgm:cxn modelId="{6C01B77A-9108-46FA-8808-F5CC2348A4C2}" type="presParOf" srcId="{18292871-AB9A-4276-AD0E-3A112B566C5E}" destId="{C27ABC29-F764-40FD-9A9D-D454F45C328A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76CAB7-A8D0-46B3-94DC-504F4B265D51}">
      <dsp:nvSpPr>
        <dsp:cNvPr id="0" name=""/>
        <dsp:cNvSpPr/>
      </dsp:nvSpPr>
      <dsp:spPr>
        <a:xfrm>
          <a:off x="0" y="824035"/>
          <a:ext cx="8128000" cy="428285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C19C89-60C1-4625-90DB-0418C375366F}">
      <dsp:nvSpPr>
        <dsp:cNvPr id="0" name=""/>
        <dsp:cNvSpPr/>
      </dsp:nvSpPr>
      <dsp:spPr>
        <a:xfrm>
          <a:off x="3661" y="0"/>
          <a:ext cx="1760934" cy="8305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 smtClean="0"/>
            <a:t>开始时间 2019/12/14  19:13:22</a:t>
          </a:r>
          <a:endParaRPr lang="zh-CN" altLang="en-US" sz="1400" kern="1200" dirty="0"/>
        </a:p>
      </dsp:txBody>
      <dsp:txXfrm>
        <a:off x="3661" y="0"/>
        <a:ext cx="1760934" cy="830542"/>
      </dsp:txXfrm>
    </dsp:sp>
    <dsp:sp modelId="{DB12F991-3DAB-4FB8-B67A-6FCD9DC11095}">
      <dsp:nvSpPr>
        <dsp:cNvPr id="0" name=""/>
        <dsp:cNvSpPr/>
      </dsp:nvSpPr>
      <dsp:spPr>
        <a:xfrm>
          <a:off x="806762" y="960811"/>
          <a:ext cx="154732" cy="15473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863440-400C-46FF-8329-A036CF1917D7}">
      <dsp:nvSpPr>
        <dsp:cNvPr id="0" name=""/>
        <dsp:cNvSpPr/>
      </dsp:nvSpPr>
      <dsp:spPr>
        <a:xfrm>
          <a:off x="1852642" y="1245813"/>
          <a:ext cx="1760934" cy="8305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 smtClean="0">
              <a:solidFill>
                <a:srgbClr val="FF0000"/>
              </a:solidFill>
            </a:rPr>
            <a:t>已发生异常 2019/12/15  20:13:21</a:t>
          </a:r>
          <a:endParaRPr lang="zh-CN" altLang="en-US" sz="1400" kern="1200" dirty="0">
            <a:solidFill>
              <a:srgbClr val="FF0000"/>
            </a:solidFill>
          </a:endParaRPr>
        </a:p>
      </dsp:txBody>
      <dsp:txXfrm>
        <a:off x="1852642" y="1245813"/>
        <a:ext cx="1760934" cy="830542"/>
      </dsp:txXfrm>
    </dsp:sp>
    <dsp:sp modelId="{402B9D01-8578-4F31-8762-B61C62A8A404}">
      <dsp:nvSpPr>
        <dsp:cNvPr id="0" name=""/>
        <dsp:cNvSpPr/>
      </dsp:nvSpPr>
      <dsp:spPr>
        <a:xfrm>
          <a:off x="2655743" y="960811"/>
          <a:ext cx="154732" cy="15473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FF857C-A0CE-4997-9645-A8E599ABCDC4}">
      <dsp:nvSpPr>
        <dsp:cNvPr id="0" name=""/>
        <dsp:cNvSpPr/>
      </dsp:nvSpPr>
      <dsp:spPr>
        <a:xfrm>
          <a:off x="3701623" y="0"/>
          <a:ext cx="1760934" cy="8305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 smtClean="0"/>
            <a:t>标注事故 2019/12/1</a:t>
          </a:r>
          <a:r>
            <a:rPr lang="en-US" altLang="zh-CN" sz="1400" kern="1200" dirty="0" smtClean="0"/>
            <a:t>6</a:t>
          </a:r>
          <a:r>
            <a:rPr lang="zh-CN" altLang="en-US" sz="1400" kern="1200" dirty="0" smtClean="0"/>
            <a:t>  </a:t>
          </a:r>
          <a:r>
            <a:rPr lang="en-US" altLang="zh-CN" sz="1400" kern="1200" dirty="0" smtClean="0"/>
            <a:t>02</a:t>
          </a:r>
          <a:r>
            <a:rPr lang="zh-CN" altLang="en-US" sz="1400" kern="1200" dirty="0" smtClean="0"/>
            <a:t>:</a:t>
          </a:r>
          <a:r>
            <a:rPr lang="en-US" altLang="zh-CN" sz="1400" kern="1200" dirty="0" smtClean="0"/>
            <a:t>45</a:t>
          </a:r>
          <a:r>
            <a:rPr lang="zh-CN" altLang="en-US" sz="1400" kern="1200" dirty="0" smtClean="0"/>
            <a:t>:</a:t>
          </a:r>
          <a:r>
            <a:rPr lang="en-US" altLang="zh-CN" sz="1400" kern="1200" dirty="0" smtClean="0"/>
            <a:t>00</a:t>
          </a:r>
          <a:endParaRPr lang="zh-CN" altLang="en-US" sz="1400" kern="1200" dirty="0"/>
        </a:p>
      </dsp:txBody>
      <dsp:txXfrm>
        <a:off x="3701623" y="0"/>
        <a:ext cx="1760934" cy="830542"/>
      </dsp:txXfrm>
    </dsp:sp>
    <dsp:sp modelId="{C5750DC4-CE90-4A6B-B3B8-16727E7D76A0}">
      <dsp:nvSpPr>
        <dsp:cNvPr id="0" name=""/>
        <dsp:cNvSpPr/>
      </dsp:nvSpPr>
      <dsp:spPr>
        <a:xfrm>
          <a:off x="4504724" y="960811"/>
          <a:ext cx="154732" cy="15473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EF940-184B-49E4-BBE7-523F42F409CC}">
      <dsp:nvSpPr>
        <dsp:cNvPr id="0" name=""/>
        <dsp:cNvSpPr/>
      </dsp:nvSpPr>
      <dsp:spPr>
        <a:xfrm>
          <a:off x="5550604" y="1245813"/>
          <a:ext cx="1760934" cy="8305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 smtClean="0"/>
            <a:t>标注结束 2019/12/1</a:t>
          </a:r>
          <a:r>
            <a:rPr lang="en-US" altLang="zh-CN" sz="1400" kern="1200" dirty="0" smtClean="0"/>
            <a:t>6</a:t>
          </a:r>
          <a:r>
            <a:rPr lang="zh-CN" altLang="en-US" sz="1400" kern="1200" dirty="0" smtClean="0"/>
            <a:t>  </a:t>
          </a:r>
          <a:r>
            <a:rPr lang="en-US" altLang="zh-CN" sz="1400" kern="1200" dirty="0" smtClean="0"/>
            <a:t>10</a:t>
          </a:r>
          <a:r>
            <a:rPr lang="zh-CN" altLang="en-US" sz="1400" kern="1200" dirty="0" smtClean="0"/>
            <a:t>:</a:t>
          </a:r>
          <a:r>
            <a:rPr lang="en-US" altLang="zh-CN" sz="1400" kern="1200" dirty="0" smtClean="0"/>
            <a:t>46</a:t>
          </a:r>
          <a:r>
            <a:rPr lang="zh-CN" altLang="en-US" sz="1400" kern="1200" dirty="0" smtClean="0"/>
            <a:t>:</a:t>
          </a:r>
          <a:r>
            <a:rPr lang="en-US" altLang="zh-CN" sz="1400" kern="1200" dirty="0" smtClean="0"/>
            <a:t>00</a:t>
          </a:r>
          <a:endParaRPr lang="zh-CN" altLang="en-US" sz="1400" kern="1200" dirty="0"/>
        </a:p>
      </dsp:txBody>
      <dsp:txXfrm>
        <a:off x="5550604" y="1245813"/>
        <a:ext cx="1760934" cy="830542"/>
      </dsp:txXfrm>
    </dsp:sp>
    <dsp:sp modelId="{C916A163-2BF1-4CAA-A904-197AB505105E}">
      <dsp:nvSpPr>
        <dsp:cNvPr id="0" name=""/>
        <dsp:cNvSpPr/>
      </dsp:nvSpPr>
      <dsp:spPr>
        <a:xfrm>
          <a:off x="6353705" y="960811"/>
          <a:ext cx="154732" cy="15473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2B5DF7-90E6-4D2D-97C2-18429F095B9F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22383-0227-4230-BBBB-8391E1762D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2512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A98E3C-A36F-4298-951E-3D6D16395556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34B1F-F6AA-4488-B856-5A0F0E90AC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4455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3CD1B-8C3C-41CB-8883-B2B3427AA9F1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78477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4B1F-F6AA-4488-B856-5A0F0E90ACF6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5710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4B1F-F6AA-4488-B856-5A0F0E90ACF6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9814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4B1F-F6AA-4488-B856-5A0F0E90ACF6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4739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4B1F-F6AA-4488-B856-5A0F0E90ACF6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5420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4B1F-F6AA-4488-B856-5A0F0E90ACF6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1050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4B1F-F6AA-4488-B856-5A0F0E90ACF6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3035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4B1F-F6AA-4488-B856-5A0F0E90ACF6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027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3CD1B-8C3C-41CB-8883-B2B3427AA9F1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803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3CD1B-8C3C-41CB-8883-B2B3427AA9F1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725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3CD1B-8C3C-41CB-8883-B2B3427AA9F1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151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3CD1B-8C3C-41CB-8883-B2B3427AA9F1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627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3CD1B-8C3C-41CB-8883-B2B3427AA9F1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200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3CD1B-8C3C-41CB-8883-B2B3427AA9F1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554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4B1F-F6AA-4488-B856-5A0F0E90ACF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96416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4B1F-F6AA-4488-B856-5A0F0E90ACF6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9990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5028402" y="4774321"/>
            <a:ext cx="2135187" cy="190500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kumimoji="1" lang="zh-CN" altLang="en-US" sz="1400" b="1" kern="12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2019.05.09</a:t>
            </a:r>
            <a:endParaRPr lang="zh-CN" altLang="en-US" dirty="0"/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4" hasCustomPrompt="1"/>
          </p:nvPr>
        </p:nvSpPr>
        <p:spPr>
          <a:xfrm>
            <a:off x="4657721" y="4247165"/>
            <a:ext cx="2876550" cy="323850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1" lang="zh-CN" altLang="en-US" sz="1600" b="1" kern="1200" dirty="0">
                <a:solidFill>
                  <a:srgbClr val="2768A6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造字工房力黑（非商用）常规体" pitchFamily="50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/>
              <a:t>工程信息中心</a:t>
            </a:r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5" hasCustomPrompt="1"/>
          </p:nvPr>
        </p:nvSpPr>
        <p:spPr>
          <a:xfrm>
            <a:off x="4030660" y="3126466"/>
            <a:ext cx="4130675" cy="714375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+mj-ea"/>
                <a:ea typeface="+mj-ea"/>
              </a:defRPr>
            </a:lvl1pPr>
            <a:lvl2pPr>
              <a:defRPr sz="3600" b="1">
                <a:latin typeface="+mj-ea"/>
                <a:ea typeface="+mj-ea"/>
              </a:defRPr>
            </a:lvl2pPr>
            <a:lvl3pPr>
              <a:defRPr sz="3600" b="1">
                <a:latin typeface="+mj-ea"/>
                <a:ea typeface="+mj-ea"/>
              </a:defRPr>
            </a:lvl3pPr>
            <a:lvl4pPr>
              <a:defRPr sz="3600" b="1">
                <a:latin typeface="+mj-ea"/>
                <a:ea typeface="+mj-ea"/>
              </a:defRPr>
            </a:lvl4pPr>
            <a:lvl5pPr>
              <a:defRPr sz="3600" b="1"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/>
              <a:t>单击此处输入标题</a:t>
            </a:r>
          </a:p>
        </p:txBody>
      </p:sp>
      <p:sp>
        <p:nvSpPr>
          <p:cNvPr id="36" name="文本占位符 35"/>
          <p:cNvSpPr>
            <a:spLocks noGrp="1"/>
          </p:cNvSpPr>
          <p:nvPr>
            <p:ph type="body" sz="quarter" idx="16" hasCustomPrompt="1"/>
          </p:nvPr>
        </p:nvSpPr>
        <p:spPr>
          <a:xfrm>
            <a:off x="4476745" y="2399706"/>
            <a:ext cx="3238500" cy="488950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lang="zh-CN" altLang="en-US" sz="1800" b="1" kern="1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/>
              <a:t>单击此处输入小标题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375217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566263" y="1755040"/>
            <a:ext cx="3097313" cy="1586332"/>
            <a:chOff x="1214065" y="1774867"/>
            <a:chExt cx="3097313" cy="1586332"/>
          </a:xfrm>
        </p:grpSpPr>
        <p:sp>
          <p:nvSpPr>
            <p:cNvPr id="27" name="TextBox 29"/>
            <p:cNvSpPr txBox="1"/>
            <p:nvPr userDrawn="1"/>
          </p:nvSpPr>
          <p:spPr>
            <a:xfrm>
              <a:off x="2251981" y="2776424"/>
              <a:ext cx="2059397" cy="489878"/>
            </a:xfrm>
            <a:prstGeom prst="rect">
              <a:avLst/>
            </a:prstGeom>
            <a:noFill/>
          </p:spPr>
          <p:txBody>
            <a:bodyPr wrap="square" lIns="107951" tIns="53975" rIns="107951" bIns="53975" rtlCol="0">
              <a:spAutoFit/>
            </a:bodyPr>
            <a:lstStyle/>
            <a:p>
              <a:r>
                <a:rPr lang="en-US" altLang="zh-CN" sz="2475" b="1" spc="-144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ONTENTS</a:t>
              </a:r>
              <a:endParaRPr lang="zh-CN" altLang="en-US" sz="2475" b="1" spc="-144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TextBox 5"/>
            <p:cNvSpPr>
              <a:spLocks noChangeArrowheads="1"/>
            </p:cNvSpPr>
            <p:nvPr userDrawn="1"/>
          </p:nvSpPr>
          <p:spPr bwMode="auto">
            <a:xfrm>
              <a:off x="2251981" y="1887906"/>
              <a:ext cx="1589179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accent3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Bebas Neue" pitchFamily="2" charset="0"/>
                </a:rPr>
                <a:t>目录</a:t>
              </a:r>
              <a:endParaRPr lang="en-US" sz="5400" b="1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Bebas Neue" pitchFamily="2" charset="0"/>
              </a:endParaRPr>
            </a:p>
          </p:txBody>
        </p:sp>
        <p:sp>
          <p:nvSpPr>
            <p:cNvPr id="29" name="Rectangle 5"/>
            <p:cNvSpPr>
              <a:spLocks noChangeArrowheads="1"/>
            </p:cNvSpPr>
            <p:nvPr userDrawn="1"/>
          </p:nvSpPr>
          <p:spPr bwMode="auto">
            <a:xfrm>
              <a:off x="1283288" y="1958049"/>
              <a:ext cx="996950" cy="1196975"/>
            </a:xfrm>
            <a:prstGeom prst="rect">
              <a:avLst/>
            </a:prstGeom>
            <a:solidFill>
              <a:srgbClr val="2768A6"/>
            </a:solidFill>
            <a:ln>
              <a:noFill/>
            </a:ln>
          </p:spPr>
          <p:txBody>
            <a:bodyPr/>
            <a:lstStyle/>
            <a:p>
              <a:pPr algn="ctr"/>
              <a:endParaRPr lang="zh-CN" altLang="en-US" sz="8800" b="1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/>
            <p:cNvSpPr txBox="1"/>
            <p:nvPr userDrawn="1"/>
          </p:nvSpPr>
          <p:spPr>
            <a:xfrm>
              <a:off x="1214065" y="1774867"/>
              <a:ext cx="2059397" cy="1586332"/>
            </a:xfrm>
            <a:prstGeom prst="rect">
              <a:avLst/>
            </a:prstGeom>
            <a:noFill/>
          </p:spPr>
          <p:txBody>
            <a:bodyPr wrap="square" lIns="107951" tIns="53975" rIns="107951" bIns="53975" rtlCol="0">
              <a:spAutoFit/>
            </a:bodyPr>
            <a:lstStyle/>
            <a:p>
              <a:r>
                <a:rPr lang="en-US" altLang="zh-CN" sz="9600" b="1" spc="-14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endParaRPr lang="zh-CN" altLang="en-US" sz="9600" b="1" spc="-144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灯片编号占位符 2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3CF8B-94AD-41D2-957D-3444D10BBA0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2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3CF8B-94AD-41D2-957D-3444D10BBA0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96421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单击此处编辑文本内容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/>
              <a:t>插入文本、链接或图片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/>
              <a:t>插入文本、链接或图片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401638" y="238015"/>
            <a:ext cx="3240087" cy="412368"/>
          </a:xfrm>
          <a:prstGeom prst="rect">
            <a:avLst/>
          </a:prstGeom>
        </p:spPr>
        <p:txBody>
          <a:bodyPr/>
          <a:lstStyle>
            <a:lvl1pPr marL="0" algn="l" defTabSz="914400" rtl="0" eaLnBrk="1" latinLnBrk="0" hangingPunct="1">
              <a:defRPr lang="zh-CN" altLang="en-US" sz="2400" b="1" kern="1200" dirty="0">
                <a:solidFill>
                  <a:srgbClr val="2869A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标题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7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3CF8B-94AD-41D2-957D-3444D10BBA0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2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3CF8B-94AD-41D2-957D-3444D10BBA0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2681287" y="2967037"/>
            <a:ext cx="6829425" cy="923925"/>
          </a:xfrm>
          <a:prstGeom prst="rect">
            <a:avLst/>
          </a:prstGeom>
        </p:spPr>
        <p:txBody>
          <a:bodyPr/>
          <a:lstStyle>
            <a:lvl1pPr algn="ctr">
              <a:defRPr sz="6600" b="1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谢谢！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5701ADC-917B-4C29-A0AC-78651E7F56C9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FA28D-F624-4D3D-80CC-AE3FFEFA9A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894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5701ADC-917B-4C29-A0AC-78651E7F56C9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FA28D-F624-4D3D-80CC-AE3FFEFA9A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5257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1B5C230A-CB50-4E96-B85D-04C40F9295DB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71041-9707-48A9-BA34-E92ACC587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0173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3CF8B-94AD-41D2-957D-3444D10BBA0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3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chao2016/article/details/80917579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jixinpu/aiopstools/blob/master/docs/alarm_association_test.md" TargetMode="External"/><Relationship Id="rId5" Type="http://schemas.openxmlformats.org/officeDocument/2006/relationships/hyperlink" Target="http://kua0.com/2018/12/02/%E8%BF%90%E7%BB%B4%E6%95%99%E7%A8%8B-%E5%BE%AE%E8%BD%AFaiops%E5%B7%A5%E4%BD%9C%EF%BC%9A%E6%97%B6%E5%BA%8F%E6%95%B0%E6%8D%AE%E4%B8%8E%E4%BA%8B%E4%BB%B6%E7%9A%84%E5%85%B3%E8%81%94%E5%88%86%E6%9E%90/" TargetMode="External"/><Relationship Id="rId4" Type="http://schemas.openxmlformats.org/officeDocument/2006/relationships/hyperlink" Target="https://blog.csdn.net/lvsehaiyang1993/article/details/80882354?depth_1-utm_source=distribute.pc_relevant.none-task&amp;utm_source=distribute.pc_relevant.none-task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jixinpu/aiopstools" TargetMode="External"/><Relationship Id="rId4" Type="http://schemas.openxmlformats.org/officeDocument/2006/relationships/image" Target="../media/image4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4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/>
              <a:t>20200329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郭威龙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/>
              <a:t>智慧钻井汇报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3580094" y="4043858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>
            <a:off x="3580094" y="2835696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192" y="1700493"/>
            <a:ext cx="4417616" cy="619632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Envs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827405" y="1090930"/>
            <a:ext cx="40259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l"/>
            </a:pPr>
            <a:r>
              <a:rPr lang="en-US" altLang="zh-CN" sz="2800"/>
              <a:t>Keras/Tensorflow</a:t>
            </a:r>
          </a:p>
          <a:p>
            <a:pPr marL="285750" indent="-285750">
              <a:buFont typeface="Wingdings" panose="05000000000000000000" charset="0"/>
              <a:buChar char="l"/>
            </a:pPr>
            <a:r>
              <a:rPr lang="en-US" altLang="zh-CN" sz="2800"/>
              <a:t>Using Our Data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4100" y="897255"/>
            <a:ext cx="5476875" cy="56197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930" y="2545715"/>
            <a:ext cx="4392930" cy="403288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4" y="597484"/>
            <a:ext cx="6513983" cy="1874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4" y="174072"/>
            <a:ext cx="1080407" cy="323529"/>
          </a:xfrm>
          <a:prstGeom prst="rect">
            <a:avLst/>
          </a:prstGeom>
        </p:spPr>
      </p:pic>
      <p:sp>
        <p:nvSpPr>
          <p:cNvPr id="4" name="流程图: 离页连接符 3"/>
          <p:cNvSpPr/>
          <p:nvPr/>
        </p:nvSpPr>
        <p:spPr>
          <a:xfrm>
            <a:off x="2626868" y="2358544"/>
            <a:ext cx="1375624" cy="1441323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lnSpc>
                <a:spcPct val="130000"/>
              </a:lnSpc>
              <a:defRPr/>
            </a:pPr>
            <a:r>
              <a:rPr lang="en-US" sz="72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3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4330711" y="3052815"/>
            <a:ext cx="4676718" cy="1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sp>
        <p:nvSpPr>
          <p:cNvPr id="6" name="文本框 32"/>
          <p:cNvSpPr txBox="1"/>
          <p:nvPr/>
        </p:nvSpPr>
        <p:spPr>
          <a:xfrm>
            <a:off x="4522354" y="2397617"/>
            <a:ext cx="429343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286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下一步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5979983" y="4002746"/>
            <a:ext cx="166492" cy="574967"/>
            <a:chOff x="6962660" y="2067973"/>
            <a:chExt cx="200967" cy="694027"/>
          </a:xfrm>
          <a:solidFill>
            <a:srgbClr val="F2F2F2"/>
          </a:solidFill>
        </p:grpSpPr>
        <p:cxnSp>
          <p:nvCxnSpPr>
            <p:cNvPr id="8" name="直接连接符 7"/>
            <p:cNvCxnSpPr>
              <a:endCxn id="10" idx="4"/>
            </p:cNvCxnSpPr>
            <p:nvPr/>
          </p:nvCxnSpPr>
          <p:spPr>
            <a:xfrm>
              <a:off x="7063143" y="2219101"/>
              <a:ext cx="1" cy="542899"/>
            </a:xfrm>
            <a:prstGeom prst="line">
              <a:avLst/>
            </a:prstGeom>
            <a:grpFill/>
            <a:ln w="15875" cap="flat" cmpd="sng" algn="ctr">
              <a:solidFill>
                <a:srgbClr val="2869A7"/>
              </a:solidFill>
              <a:prstDash val="solid"/>
              <a:miter lim="800000"/>
            </a:ln>
            <a:effectLst/>
          </p:spPr>
        </p:cxnSp>
        <p:sp>
          <p:nvSpPr>
            <p:cNvPr id="9" name="椭圆 8"/>
            <p:cNvSpPr/>
            <p:nvPr/>
          </p:nvSpPr>
          <p:spPr>
            <a:xfrm>
              <a:off x="6962660" y="2067973"/>
              <a:ext cx="200967" cy="200967"/>
            </a:xfrm>
            <a:prstGeom prst="ellipse">
              <a:avLst/>
            </a:prstGeom>
            <a:grpFill/>
            <a:ln w="15875" cap="flat" cmpd="sng" algn="ctr">
              <a:solidFill>
                <a:srgbClr val="2869A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2485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6962660" y="2561033"/>
              <a:ext cx="200967" cy="200967"/>
            </a:xfrm>
            <a:prstGeom prst="ellipse">
              <a:avLst/>
            </a:prstGeom>
            <a:grpFill/>
            <a:ln w="15875" cap="flat" cmpd="sng" algn="ctr">
              <a:solidFill>
                <a:srgbClr val="2869A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altLang="zh-CN" sz="2485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defRPr/>
              </a:pPr>
              <a:endParaRPr lang="zh-CN" altLang="en-US" sz="2485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矩形 122"/>
          <p:cNvSpPr>
            <a:spLocks noChangeArrowheads="1"/>
          </p:cNvSpPr>
          <p:nvPr/>
        </p:nvSpPr>
        <p:spPr bwMode="auto">
          <a:xfrm>
            <a:off x="6239605" y="3787320"/>
            <a:ext cx="2603233" cy="430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886" tIns="60943" rIns="121886" bIns="60943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2869A7"/>
                </a:solidFill>
                <a:sym typeface="微软雅黑" panose="020B0503020204020204" pitchFamily="34" charset="-122"/>
              </a:rPr>
              <a:t>小标题</a:t>
            </a:r>
            <a:r>
              <a:rPr lang="en-US" altLang="zh-CN" sz="2000" dirty="0">
                <a:solidFill>
                  <a:srgbClr val="2869A7"/>
                </a:solidFill>
                <a:sym typeface="微软雅黑" panose="020B0503020204020204" pitchFamily="34" charset="-122"/>
              </a:rPr>
              <a:t>1.1</a:t>
            </a:r>
            <a:endParaRPr lang="zh-CN" altLang="en-US" sz="2000" dirty="0">
              <a:solidFill>
                <a:srgbClr val="2869A7"/>
              </a:solidFill>
              <a:sym typeface="微软雅黑" panose="020B0503020204020204" pitchFamily="34" charset="-122"/>
            </a:endParaRPr>
          </a:p>
        </p:txBody>
      </p:sp>
      <p:sp>
        <p:nvSpPr>
          <p:cNvPr id="12" name="矩形 122"/>
          <p:cNvSpPr>
            <a:spLocks noChangeArrowheads="1"/>
          </p:cNvSpPr>
          <p:nvPr/>
        </p:nvSpPr>
        <p:spPr bwMode="auto">
          <a:xfrm>
            <a:off x="6239606" y="4332348"/>
            <a:ext cx="2603234" cy="430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886" tIns="60943" rIns="121886" bIns="60943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2869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小标题</a:t>
            </a:r>
            <a:r>
              <a:rPr lang="en-US" altLang="zh-CN" sz="2000" dirty="0">
                <a:solidFill>
                  <a:srgbClr val="2869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1.2</a:t>
            </a:r>
            <a:endParaRPr lang="zh-CN" altLang="en-US" sz="2000" dirty="0">
              <a:solidFill>
                <a:srgbClr val="2869A7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下一步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3641408" y="2480310"/>
            <a:ext cx="5157787" cy="3684588"/>
          </a:xfrm>
        </p:spPr>
        <p:txBody>
          <a:bodyPr/>
          <a:lstStyle/>
          <a:p>
            <a:r>
              <a:rPr lang="zh-CN" altLang="en-US"/>
              <a:t>配置数据</a:t>
            </a:r>
          </a:p>
          <a:p>
            <a:r>
              <a:rPr lang="zh-CN" altLang="en-US"/>
              <a:t>跑数据</a:t>
            </a:r>
          </a:p>
          <a:p>
            <a:r>
              <a:rPr lang="zh-CN" altLang="en-US"/>
              <a:t>了解源码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下一步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>
                <a:latin typeface="华文新魏" panose="02010800040101010101" pitchFamily="2" charset="-122"/>
                <a:ea typeface="华文新魏" panose="02010800040101010101" pitchFamily="2" charset="-122"/>
              </a:rPr>
              <a:t>钻井事故预测工作进展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958281" y="3853781"/>
            <a:ext cx="3339921" cy="433342"/>
          </a:xfrm>
        </p:spPr>
        <p:txBody>
          <a:bodyPr/>
          <a:lstStyle/>
          <a:p>
            <a:r>
              <a:rPr lang="en-US" altLang="zh-CN" dirty="0" smtClean="0"/>
              <a:t>2020-3-29 </a:t>
            </a:r>
            <a:r>
              <a:rPr lang="zh-CN" altLang="en-US" dirty="0" smtClean="0"/>
              <a:t>周壮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3997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工作思路</a:t>
            </a:r>
          </a:p>
        </p:txBody>
      </p:sp>
      <p:sp>
        <p:nvSpPr>
          <p:cNvPr id="15" name="内容占位符 2"/>
          <p:cNvSpPr>
            <a:spLocks noGrp="1"/>
          </p:cNvSpPr>
          <p:nvPr>
            <p:ph idx="1"/>
          </p:nvPr>
        </p:nvSpPr>
        <p:spPr>
          <a:xfrm>
            <a:off x="838200" y="1637620"/>
            <a:ext cx="5044168" cy="3987346"/>
          </a:xfrm>
        </p:spPr>
        <p:txBody>
          <a:bodyPr>
            <a:normAutofit/>
          </a:bodyPr>
          <a:lstStyle/>
          <a:p>
            <a:r>
              <a:rPr lang="en-US" altLang="zh-CN" sz="2400">
                <a:latin typeface="黑体" panose="02010609060101010101" pitchFamily="49" charset="-122"/>
                <a:ea typeface="黑体" panose="02010609060101010101" pitchFamily="49" charset="-122"/>
              </a:rPr>
              <a:t>Relief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</a:rPr>
              <a:t>算法</a:t>
            </a:r>
            <a:endParaRPr lang="en-US" altLang="zh-CN" sz="24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>
                <a:latin typeface="黑体" panose="02010609060101010101" pitchFamily="49" charset="-122"/>
                <a:ea typeface="黑体" panose="02010609060101010101" pitchFamily="49" charset="-122"/>
              </a:rPr>
              <a:t>ARMA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</a:rPr>
              <a:t>算法</a:t>
            </a:r>
            <a:endParaRPr lang="en-US" altLang="zh-CN" sz="24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>
                <a:latin typeface="黑体" panose="02010609060101010101" pitchFamily="49" charset="-122"/>
                <a:ea typeface="黑体" panose="02010609060101010101" pitchFamily="49" charset="-122"/>
              </a:rPr>
              <a:t>OCSVM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</a:rPr>
              <a:t>算法</a:t>
            </a:r>
            <a:endParaRPr lang="en-US" altLang="zh-CN" sz="24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endParaRPr lang="en-US" altLang="zh-CN" sz="24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右箭头 15"/>
          <p:cNvSpPr/>
          <p:nvPr/>
        </p:nvSpPr>
        <p:spPr>
          <a:xfrm>
            <a:off x="3555546" y="1825625"/>
            <a:ext cx="1677761" cy="26942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右箭头 16"/>
          <p:cNvSpPr/>
          <p:nvPr/>
        </p:nvSpPr>
        <p:spPr>
          <a:xfrm>
            <a:off x="3555545" y="2635250"/>
            <a:ext cx="1677761" cy="26942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右箭头 17"/>
          <p:cNvSpPr/>
          <p:nvPr/>
        </p:nvSpPr>
        <p:spPr>
          <a:xfrm>
            <a:off x="3555545" y="3496582"/>
            <a:ext cx="1677761" cy="26942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1"/>
          <p:cNvSpPr txBox="1">
            <a:spLocks/>
          </p:cNvSpPr>
          <p:nvPr/>
        </p:nvSpPr>
        <p:spPr>
          <a:xfrm>
            <a:off x="6146347" y="1719319"/>
            <a:ext cx="1879369" cy="482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i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特征选择</a:t>
            </a:r>
          </a:p>
        </p:txBody>
      </p:sp>
      <p:sp>
        <p:nvSpPr>
          <p:cNvPr id="20" name="标题 1"/>
          <p:cNvSpPr txBox="1">
            <a:spLocks/>
          </p:cNvSpPr>
          <p:nvPr/>
        </p:nvSpPr>
        <p:spPr>
          <a:xfrm>
            <a:off x="6146347" y="2528944"/>
            <a:ext cx="1879369" cy="482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i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工况参数预测</a:t>
            </a:r>
          </a:p>
        </p:txBody>
      </p:sp>
      <p:sp>
        <p:nvSpPr>
          <p:cNvPr id="21" name="标题 1"/>
          <p:cNvSpPr txBox="1">
            <a:spLocks/>
          </p:cNvSpPr>
          <p:nvPr/>
        </p:nvSpPr>
        <p:spPr>
          <a:xfrm>
            <a:off x="6096000" y="3390276"/>
            <a:ext cx="1879369" cy="482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i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奇异检测</a:t>
            </a:r>
          </a:p>
        </p:txBody>
      </p:sp>
      <p:sp>
        <p:nvSpPr>
          <p:cNvPr id="22" name="右弧形箭头 21"/>
          <p:cNvSpPr/>
          <p:nvPr/>
        </p:nvSpPr>
        <p:spPr>
          <a:xfrm>
            <a:off x="8848165" y="2635250"/>
            <a:ext cx="1837764" cy="2815291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549153" y="4214657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WZ11-2E-14dSa</a:t>
            </a:r>
          </a:p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卡钻事故</a:t>
            </a:r>
            <a:endParaRPr lang="en-US" altLang="zh-C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88C31493-DF9A-4225-951E-E0BCDFBBB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32" y="5061233"/>
            <a:ext cx="7670307" cy="157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098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数据处理</a:t>
            </a:r>
          </a:p>
        </p:txBody>
      </p:sp>
      <p:sp>
        <p:nvSpPr>
          <p:cNvPr id="15" name="内容占位符 2"/>
          <p:cNvSpPr>
            <a:spLocks noGrp="1"/>
          </p:cNvSpPr>
          <p:nvPr>
            <p:ph idx="1"/>
          </p:nvPr>
        </p:nvSpPr>
        <p:spPr>
          <a:xfrm>
            <a:off x="838200" y="1637620"/>
            <a:ext cx="5044168" cy="3987346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重采样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归一化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去冗余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右箭头 15"/>
          <p:cNvSpPr/>
          <p:nvPr/>
        </p:nvSpPr>
        <p:spPr>
          <a:xfrm>
            <a:off x="3555546" y="1825625"/>
            <a:ext cx="1677761" cy="26942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右箭头 16"/>
          <p:cNvSpPr/>
          <p:nvPr/>
        </p:nvSpPr>
        <p:spPr>
          <a:xfrm>
            <a:off x="3555545" y="2635250"/>
            <a:ext cx="1677761" cy="26942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右箭头 17"/>
          <p:cNvSpPr/>
          <p:nvPr/>
        </p:nvSpPr>
        <p:spPr>
          <a:xfrm>
            <a:off x="3555545" y="3496582"/>
            <a:ext cx="1677761" cy="26942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1"/>
          <p:cNvSpPr txBox="1">
            <a:spLocks/>
          </p:cNvSpPr>
          <p:nvPr/>
        </p:nvSpPr>
        <p:spPr>
          <a:xfrm>
            <a:off x="6096000" y="1617071"/>
            <a:ext cx="3343882" cy="6865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降低计算复杂度</a:t>
            </a:r>
          </a:p>
        </p:txBody>
      </p:sp>
      <p:sp>
        <p:nvSpPr>
          <p:cNvPr id="20" name="标题 1"/>
          <p:cNvSpPr txBox="1">
            <a:spLocks/>
          </p:cNvSpPr>
          <p:nvPr/>
        </p:nvSpPr>
        <p:spPr>
          <a:xfrm>
            <a:off x="6096000" y="2282501"/>
            <a:ext cx="5980550" cy="900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加快算法求解速度、提高计算精度</a:t>
            </a:r>
          </a:p>
        </p:txBody>
      </p:sp>
      <p:sp>
        <p:nvSpPr>
          <p:cNvPr id="21" name="标题 1"/>
          <p:cNvSpPr txBox="1">
            <a:spLocks/>
          </p:cNvSpPr>
          <p:nvPr/>
        </p:nvSpPr>
        <p:spPr>
          <a:xfrm>
            <a:off x="6096000" y="3390276"/>
            <a:ext cx="4589929" cy="524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降低计算复杂度、提升精度</a:t>
            </a:r>
          </a:p>
        </p:txBody>
      </p:sp>
      <p:sp>
        <p:nvSpPr>
          <p:cNvPr id="24" name="矩形 23"/>
          <p:cNvSpPr/>
          <p:nvPr/>
        </p:nvSpPr>
        <p:spPr>
          <a:xfrm>
            <a:off x="830348" y="4674426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WZ11-2E-14dSa</a:t>
            </a:r>
          </a:p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卡钻事故</a:t>
            </a:r>
            <a:endParaRPr lang="en-US" altLang="zh-C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7915C081-C707-4F25-A6B4-670F446DC80F}"/>
              </a:ext>
            </a:extLst>
          </p:cNvPr>
          <p:cNvSpPr txBox="1"/>
          <p:nvPr/>
        </p:nvSpPr>
        <p:spPr>
          <a:xfrm>
            <a:off x="3709925" y="4881219"/>
            <a:ext cx="20874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/>
              <a:t>675110 </a:t>
            </a:r>
            <a:r>
              <a:rPr lang="en-US" altLang="zh-CN" sz="2800" dirty="0"/>
              <a:t>×63</a:t>
            </a:r>
            <a:endParaRPr lang="zh-CN" altLang="en-US" sz="2800" dirty="0"/>
          </a:p>
        </p:txBody>
      </p:sp>
      <p:sp>
        <p:nvSpPr>
          <p:cNvPr id="14" name="右箭头 17">
            <a:extLst>
              <a:ext uri="{FF2B5EF4-FFF2-40B4-BE49-F238E27FC236}">
                <a16:creationId xmlns:a16="http://schemas.microsoft.com/office/drawing/2014/main" xmlns="" id="{0EB7FC9A-7AFD-41EC-B096-6B56559FFE5F}"/>
              </a:ext>
            </a:extLst>
          </p:cNvPr>
          <p:cNvSpPr/>
          <p:nvPr/>
        </p:nvSpPr>
        <p:spPr>
          <a:xfrm>
            <a:off x="6693437" y="4928352"/>
            <a:ext cx="541393" cy="49382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xmlns="" id="{DBA26A6B-9A9D-460A-8637-C74F12CAE74E}"/>
              </a:ext>
            </a:extLst>
          </p:cNvPr>
          <p:cNvSpPr txBox="1"/>
          <p:nvPr/>
        </p:nvSpPr>
        <p:spPr>
          <a:xfrm>
            <a:off x="8313653" y="4898954"/>
            <a:ext cx="1721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40000 ×4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633708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特征选择与分析</a:t>
            </a:r>
          </a:p>
        </p:txBody>
      </p:sp>
      <p:sp>
        <p:nvSpPr>
          <p:cNvPr id="24" name="矩形 23"/>
          <p:cNvSpPr/>
          <p:nvPr/>
        </p:nvSpPr>
        <p:spPr>
          <a:xfrm>
            <a:off x="1028869" y="2827870"/>
            <a:ext cx="19046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原始数据</a:t>
            </a:r>
            <a:endParaRPr lang="en-US" altLang="zh-CN" sz="24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7915C081-C707-4F25-A6B4-670F446DC80F}"/>
              </a:ext>
            </a:extLst>
          </p:cNvPr>
          <p:cNvSpPr txBox="1"/>
          <p:nvPr/>
        </p:nvSpPr>
        <p:spPr>
          <a:xfrm>
            <a:off x="913459" y="2062584"/>
            <a:ext cx="1904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67510 ×63</a:t>
            </a:r>
            <a:endParaRPr lang="zh-CN" altLang="en-US" sz="2800" dirty="0"/>
          </a:p>
        </p:txBody>
      </p:sp>
      <p:sp>
        <p:nvSpPr>
          <p:cNvPr id="14" name="右箭头 17">
            <a:extLst>
              <a:ext uri="{FF2B5EF4-FFF2-40B4-BE49-F238E27FC236}">
                <a16:creationId xmlns:a16="http://schemas.microsoft.com/office/drawing/2014/main" xmlns="" id="{0EB7FC9A-7AFD-41EC-B096-6B56559FFE5F}"/>
              </a:ext>
            </a:extLst>
          </p:cNvPr>
          <p:cNvSpPr/>
          <p:nvPr/>
        </p:nvSpPr>
        <p:spPr>
          <a:xfrm>
            <a:off x="4642695" y="2077283"/>
            <a:ext cx="541393" cy="49382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xmlns="" id="{DBA26A6B-9A9D-460A-8637-C74F12CAE74E}"/>
              </a:ext>
            </a:extLst>
          </p:cNvPr>
          <p:cNvSpPr txBox="1"/>
          <p:nvPr/>
        </p:nvSpPr>
        <p:spPr>
          <a:xfrm>
            <a:off x="7141801" y="2077283"/>
            <a:ext cx="3520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40000        ×              4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153A617D-132E-4063-926E-33FD3708D595}"/>
              </a:ext>
            </a:extLst>
          </p:cNvPr>
          <p:cNvSpPr/>
          <p:nvPr/>
        </p:nvSpPr>
        <p:spPr>
          <a:xfrm>
            <a:off x="7141801" y="2077283"/>
            <a:ext cx="1034533" cy="52322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右箭头 15">
            <a:extLst>
              <a:ext uri="{FF2B5EF4-FFF2-40B4-BE49-F238E27FC236}">
                <a16:creationId xmlns:a16="http://schemas.microsoft.com/office/drawing/2014/main" xmlns="" id="{9954CB03-C0B0-4DB2-B1C8-2F21EAAC22A3}"/>
              </a:ext>
            </a:extLst>
          </p:cNvPr>
          <p:cNvSpPr/>
          <p:nvPr/>
        </p:nvSpPr>
        <p:spPr>
          <a:xfrm rot="5400000">
            <a:off x="7194831" y="3031208"/>
            <a:ext cx="1035820" cy="37676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0F8B7A2F-A672-4AAF-ABD5-CAB61824230A}"/>
              </a:ext>
            </a:extLst>
          </p:cNvPr>
          <p:cNvSpPr/>
          <p:nvPr/>
        </p:nvSpPr>
        <p:spPr>
          <a:xfrm>
            <a:off x="6948781" y="3838682"/>
            <a:ext cx="14317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包含两次卡钻事故</a:t>
            </a:r>
            <a:endParaRPr lang="en-US" altLang="zh-CN" sz="24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xmlns="" id="{C4826D0B-09D0-4DBE-9EBB-F3C533F3A730}"/>
              </a:ext>
            </a:extLst>
          </p:cNvPr>
          <p:cNvSpPr/>
          <p:nvPr/>
        </p:nvSpPr>
        <p:spPr>
          <a:xfrm>
            <a:off x="9868726" y="2072287"/>
            <a:ext cx="1034533" cy="52322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右箭头 15">
            <a:extLst>
              <a:ext uri="{FF2B5EF4-FFF2-40B4-BE49-F238E27FC236}">
                <a16:creationId xmlns:a16="http://schemas.microsoft.com/office/drawing/2014/main" xmlns="" id="{8486841B-DB80-46E8-A225-C7A4FAB45EFC}"/>
              </a:ext>
            </a:extLst>
          </p:cNvPr>
          <p:cNvSpPr/>
          <p:nvPr/>
        </p:nvSpPr>
        <p:spPr>
          <a:xfrm rot="5400000">
            <a:off x="9868081" y="3132388"/>
            <a:ext cx="1035820" cy="37676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28" name="表格 27">
            <a:extLst>
              <a:ext uri="{FF2B5EF4-FFF2-40B4-BE49-F238E27FC236}">
                <a16:creationId xmlns:a16="http://schemas.microsoft.com/office/drawing/2014/main" xmlns="" id="{E6EF245D-D187-41A1-BC5B-EABA662ABBA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49297" y="3838682"/>
          <a:ext cx="4078941" cy="1005840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201540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6353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effectLst/>
                        </a:rPr>
                        <a:t>mfop</a:t>
                      </a:r>
                      <a:endParaRPr lang="en-US" sz="160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zh-CN" altLang="en-US" sz="1600" u="none" strike="noStrike" kern="1200" dirty="0">
                          <a:effectLst/>
                        </a:rPr>
                        <a:t>泥浆返出</a:t>
                      </a:r>
                      <a:endParaRPr lang="en-US" altLang="zh-CN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effectLst/>
                        </a:rPr>
                        <a:t>tva</a:t>
                      </a:r>
                      <a:endParaRPr lang="en-US" sz="160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zh-CN" altLang="en-US" sz="1600" u="none" strike="noStrike" kern="1200">
                          <a:effectLst/>
                        </a:rPr>
                        <a:t>计量罐</a:t>
                      </a:r>
                      <a:endParaRPr lang="zh-CN" altLang="en-US" sz="160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effectLst/>
                        </a:rPr>
                        <a:t>bpos</a:t>
                      </a:r>
                      <a:endParaRPr lang="en-US" sz="160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zh-CN" altLang="en-US" sz="1600" u="none" strike="noStrike" kern="1200">
                          <a:effectLst/>
                        </a:rPr>
                        <a:t>大勾高度</a:t>
                      </a:r>
                      <a:endParaRPr lang="zh-CN" altLang="en-US" sz="160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 err="1">
                          <a:effectLst/>
                        </a:rPr>
                        <a:t>tvca</a:t>
                      </a:r>
                      <a:endParaRPr lang="en-US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zh-CN" altLang="en-US" sz="1600" u="none" strike="noStrike" kern="1200" dirty="0">
                          <a:effectLst/>
                        </a:rPr>
                        <a:t>计量罐体积变化</a:t>
                      </a:r>
                      <a:endParaRPr lang="zh-CN" altLang="en-US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1BEF0EDF-91E1-4D53-B269-76F7B81F52B2}"/>
              </a:ext>
            </a:extLst>
          </p:cNvPr>
          <p:cNvSpPr/>
          <p:nvPr/>
        </p:nvSpPr>
        <p:spPr>
          <a:xfrm>
            <a:off x="219225" y="5175919"/>
            <a:ext cx="74110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关键特征提取结果与</a:t>
            </a:r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LD10-1-10_wits01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一致！</a:t>
            </a:r>
            <a:endParaRPr lang="en-US" altLang="zh-CN" sz="2800" b="1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9492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CD9CD6D9-18BD-4083-BD4B-2049C4489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249" y="0"/>
            <a:ext cx="11859523" cy="67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98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卡钻预测实验</a:t>
            </a:r>
            <a:r>
              <a:rPr lang="en-US" altLang="zh-CN" sz="2800" b="1" i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黑体" panose="02010609060101010101" pitchFamily="49" charset="-122"/>
              </a:rPr>
              <a:t>Relief+ARMA+OCSVM</a:t>
            </a:r>
            <a:endParaRPr lang="zh-CN" altLang="en-US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华文新魏" panose="0201080004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A79B727C-D6A4-41B6-8C48-760AE5A26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102" y="4008708"/>
            <a:ext cx="2976780" cy="2743200"/>
          </a:xfrm>
          <a:prstGeom prst="rect">
            <a:avLst/>
          </a:prstGeom>
        </p:spPr>
      </p:pic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xmlns="" id="{761773AC-6808-44D2-8080-B0A7FAEFFDA1}"/>
              </a:ext>
            </a:extLst>
          </p:cNvPr>
          <p:cNvGraphicFramePr>
            <a:graphicFrameLocks noGrp="1"/>
          </p:cNvGraphicFramePr>
          <p:nvPr/>
        </p:nvGraphicFramePr>
        <p:xfrm>
          <a:off x="6235084" y="4512851"/>
          <a:ext cx="3986560" cy="1379994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996640">
                  <a:extLst>
                    <a:ext uri="{9D8B030D-6E8A-4147-A177-3AD203B41FA5}">
                      <a16:colId xmlns:a16="http://schemas.microsoft.com/office/drawing/2014/main" xmlns="" val="1679676781"/>
                    </a:ext>
                  </a:extLst>
                </a:gridCol>
                <a:gridCol w="996640">
                  <a:extLst>
                    <a:ext uri="{9D8B030D-6E8A-4147-A177-3AD203B41FA5}">
                      <a16:colId xmlns:a16="http://schemas.microsoft.com/office/drawing/2014/main" xmlns="" val="1795001771"/>
                    </a:ext>
                  </a:extLst>
                </a:gridCol>
                <a:gridCol w="996640">
                  <a:extLst>
                    <a:ext uri="{9D8B030D-6E8A-4147-A177-3AD203B41FA5}">
                      <a16:colId xmlns:a16="http://schemas.microsoft.com/office/drawing/2014/main" xmlns="" val="737604119"/>
                    </a:ext>
                  </a:extLst>
                </a:gridCol>
                <a:gridCol w="996640">
                  <a:extLst>
                    <a:ext uri="{9D8B030D-6E8A-4147-A177-3AD203B41FA5}">
                      <a16:colId xmlns:a16="http://schemas.microsoft.com/office/drawing/2014/main" xmlns="" val="4104999719"/>
                    </a:ext>
                  </a:extLst>
                </a:gridCol>
              </a:tblGrid>
              <a:tr h="2707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  <a:latin typeface="+mn-lt"/>
                        </a:rPr>
                        <a:t>TP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>
                          <a:effectLst/>
                          <a:latin typeface="+mn-lt"/>
                        </a:rPr>
                        <a:t>35071</a:t>
                      </a:r>
                      <a:endParaRPr lang="en-US" altLang="zh-CN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  <a:latin typeface="+mn-lt"/>
                        </a:rPr>
                        <a:t>FP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>
                          <a:effectLst/>
                          <a:latin typeface="+mn-lt"/>
                        </a:rPr>
                        <a:t>4136</a:t>
                      </a:r>
                      <a:endParaRPr lang="en-US" altLang="zh-CN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272453552"/>
                  </a:ext>
                </a:extLst>
              </a:tr>
              <a:tr h="2707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  <a:latin typeface="+mn-lt"/>
                        </a:rPr>
                        <a:t>TN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 dirty="0">
                          <a:effectLst/>
                          <a:latin typeface="+mn-lt"/>
                        </a:rPr>
                        <a:t>676</a:t>
                      </a:r>
                      <a:endParaRPr lang="en-US" altLang="zh-CN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  <a:latin typeface="+mn-lt"/>
                        </a:rPr>
                        <a:t>FN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>
                          <a:effectLst/>
                          <a:latin typeface="+mn-lt"/>
                        </a:rPr>
                        <a:t>117</a:t>
                      </a:r>
                      <a:endParaRPr lang="en-US" altLang="zh-CN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838064504"/>
                  </a:ext>
                </a:extLst>
              </a:tr>
              <a:tr h="270746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800" b="1" u="none" strike="noStrike">
                          <a:effectLst/>
                          <a:latin typeface="+mn-lt"/>
                        </a:rPr>
                        <a:t>　</a:t>
                      </a:r>
                      <a:endParaRPr lang="zh-CN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800" b="1" u="none" strike="noStrike">
                          <a:effectLst/>
                          <a:latin typeface="+mn-lt"/>
                        </a:rPr>
                        <a:t>　</a:t>
                      </a:r>
                      <a:endParaRPr lang="zh-CN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313776523"/>
                  </a:ext>
                </a:extLst>
              </a:tr>
              <a:tr h="534174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800" b="1" u="none" strike="noStrike" dirty="0">
                          <a:effectLst/>
                          <a:latin typeface="+mn-lt"/>
                        </a:rPr>
                        <a:t>精度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>
                          <a:effectLst/>
                          <a:latin typeface="+mn-lt"/>
                        </a:rPr>
                        <a:t>87.67%</a:t>
                      </a:r>
                      <a:endParaRPr lang="en-US" altLang="zh-CN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800" b="1" u="none" strike="noStrike" dirty="0">
                          <a:effectLst/>
                          <a:latin typeface="+mn-lt"/>
                        </a:rPr>
                        <a:t>　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800" b="1" u="none" strike="noStrike" dirty="0">
                          <a:effectLst/>
                          <a:latin typeface="+mn-lt"/>
                        </a:rPr>
                        <a:t>　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Arial Unicode MS" panose="020B0604020202020204" pitchFamily="34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492192113"/>
                  </a:ext>
                </a:extLst>
              </a:tr>
            </a:tbl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887FDD1E-2206-4F7F-8D9E-A60BF157C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756" y="1523835"/>
            <a:ext cx="7765453" cy="190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13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/>
        </p:nvSpPr>
        <p:spPr>
          <a:xfrm>
            <a:off x="5345336" y="2055275"/>
            <a:ext cx="681886" cy="638175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altLang="zh-CN" sz="27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1</a:t>
            </a:r>
            <a:endParaRPr lang="zh-CN" altLang="en-US" sz="2700" b="1" kern="0" dirty="0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3" name="流程图: 离页连接符 2"/>
          <p:cNvSpPr/>
          <p:nvPr/>
        </p:nvSpPr>
        <p:spPr>
          <a:xfrm>
            <a:off x="5345336" y="2850665"/>
            <a:ext cx="681886" cy="638175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altLang="zh-CN" sz="27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2</a:t>
            </a:r>
            <a:endParaRPr lang="zh-CN" altLang="en-US" sz="2700" b="1" kern="0" dirty="0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流程图: 离页连接符 3"/>
          <p:cNvSpPr/>
          <p:nvPr/>
        </p:nvSpPr>
        <p:spPr>
          <a:xfrm>
            <a:off x="5345336" y="3599610"/>
            <a:ext cx="681886" cy="638175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altLang="zh-CN" sz="27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3</a:t>
            </a:r>
            <a:endParaRPr lang="zh-CN" altLang="en-US" sz="2700" b="1" kern="0" dirty="0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372456" y="2556537"/>
            <a:ext cx="1485545" cy="0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cxnSp>
        <p:nvCxnSpPr>
          <p:cNvPr id="7" name="直接连接符 6"/>
          <p:cNvCxnSpPr/>
          <p:nvPr/>
        </p:nvCxnSpPr>
        <p:spPr>
          <a:xfrm>
            <a:off x="6372456" y="3361258"/>
            <a:ext cx="1485545" cy="0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cxnSp>
        <p:nvCxnSpPr>
          <p:cNvPr id="9" name="直接连接符 8"/>
          <p:cNvCxnSpPr/>
          <p:nvPr/>
        </p:nvCxnSpPr>
        <p:spPr>
          <a:xfrm>
            <a:off x="6372455" y="4082598"/>
            <a:ext cx="1485546" cy="0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sp>
        <p:nvSpPr>
          <p:cNvPr id="10" name="文本框 5"/>
          <p:cNvSpPr txBox="1"/>
          <p:nvPr/>
        </p:nvSpPr>
        <p:spPr>
          <a:xfrm>
            <a:off x="6249455" y="1963431"/>
            <a:ext cx="15151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altLang="zh-CN" sz="3200" b="1" dirty="0">
                <a:solidFill>
                  <a:srgbClr val="2869A7"/>
                </a:solidFill>
                <a:sym typeface="微软雅黑" panose="020B0503020204020204" pitchFamily="34" charset="-122"/>
              </a:rPr>
              <a:t>LSTMs</a:t>
            </a:r>
          </a:p>
        </p:txBody>
      </p:sp>
      <p:sp>
        <p:nvSpPr>
          <p:cNvPr id="11" name="文本框 43"/>
          <p:cNvSpPr txBox="1"/>
          <p:nvPr/>
        </p:nvSpPr>
        <p:spPr>
          <a:xfrm>
            <a:off x="6388892" y="2776424"/>
            <a:ext cx="36163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ct val="0"/>
              </a:spcBef>
              <a:buNone/>
            </a:pPr>
            <a:r>
              <a:rPr lang="en-US" altLang="zh-CN" sz="3200" b="1" dirty="0">
                <a:solidFill>
                  <a:srgbClr val="2869A7"/>
                </a:solidFill>
                <a:sym typeface="微软雅黑" panose="020B0503020204020204" pitchFamily="34" charset="-122"/>
              </a:rPr>
              <a:t>Code Frame Envs</a:t>
            </a:r>
          </a:p>
        </p:txBody>
      </p:sp>
      <p:sp>
        <p:nvSpPr>
          <p:cNvPr id="12" name="文本框 44"/>
          <p:cNvSpPr txBox="1"/>
          <p:nvPr/>
        </p:nvSpPr>
        <p:spPr>
          <a:xfrm>
            <a:off x="6388735" y="3512820"/>
            <a:ext cx="37769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ct val="0"/>
              </a:spcBef>
              <a:buNone/>
            </a:pPr>
            <a:r>
              <a:rPr lang="zh-CN" altLang="en-US" sz="3200" b="1" dirty="0">
                <a:solidFill>
                  <a:srgbClr val="2869A7"/>
                </a:solidFill>
                <a:sym typeface="微软雅黑" panose="020B0503020204020204" pitchFamily="34" charset="-122"/>
              </a:rPr>
              <a:t>下一步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4" y="597484"/>
            <a:ext cx="6513983" cy="18742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4" y="174072"/>
            <a:ext cx="1080407" cy="323529"/>
          </a:xfrm>
          <a:prstGeom prst="rect">
            <a:avLst/>
          </a:prstGeom>
        </p:spPr>
      </p:pic>
      <p:sp>
        <p:nvSpPr>
          <p:cNvPr id="14" name="灯片编号占位符 1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1</a:t>
            </a:fld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latin typeface="华文新魏" panose="02010800040101010101" pitchFamily="2" charset="-122"/>
                <a:ea typeface="华文新魏" panose="02010800040101010101" pitchFamily="2" charset="-122"/>
              </a:rPr>
              <a:t>结果讨论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6165" y="1529790"/>
            <a:ext cx="11725835" cy="4351338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卡钻事故的关键特征在不同钻井平台间具有相似性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有限的特征量即可实现正常、卡钻状态的区分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正样本区间的选择影响预测效果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73174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下一步工作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52488" y="1825625"/>
            <a:ext cx="10515600" cy="4351338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进一步分析实验结果，确定最佳训练区间、模型迭代训练等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该方法在其他钻井平台、其他事故类型的测试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调研其他单类异常检测算法并对比实验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6109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组合 1049"/>
          <p:cNvGrpSpPr/>
          <p:nvPr/>
        </p:nvGrpSpPr>
        <p:grpSpPr>
          <a:xfrm>
            <a:off x="4685552" y="1025768"/>
            <a:ext cx="2809525" cy="2066776"/>
            <a:chOff x="3326607" y="947688"/>
            <a:chExt cx="2140743" cy="1574800"/>
          </a:xfrm>
        </p:grpSpPr>
        <p:grpSp>
          <p:nvGrpSpPr>
            <p:cNvPr id="1045" name="组合 1044"/>
            <p:cNvGrpSpPr/>
            <p:nvPr/>
          </p:nvGrpSpPr>
          <p:grpSpPr>
            <a:xfrm>
              <a:off x="3813175" y="947688"/>
              <a:ext cx="1500187" cy="1498600"/>
              <a:chOff x="1978025" y="1323975"/>
              <a:chExt cx="1500187" cy="1498600"/>
            </a:xfrm>
          </p:grpSpPr>
          <p:sp>
            <p:nvSpPr>
              <p:cNvPr id="10" name="Oval 6"/>
              <p:cNvSpPr>
                <a:spLocks noChangeArrowheads="1"/>
              </p:cNvSpPr>
              <p:nvPr/>
            </p:nvSpPr>
            <p:spPr bwMode="auto">
              <a:xfrm>
                <a:off x="1978025" y="1323975"/>
                <a:ext cx="1500187" cy="1498600"/>
              </a:xfrm>
              <a:prstGeom prst="ellipse">
                <a:avLst/>
              </a:prstGeom>
              <a:solidFill>
                <a:srgbClr val="DEED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" name="Freeform 7"/>
              <p:cNvSpPr/>
              <p:nvPr/>
            </p:nvSpPr>
            <p:spPr bwMode="auto">
              <a:xfrm>
                <a:off x="1978025" y="2073275"/>
                <a:ext cx="1409700" cy="749300"/>
              </a:xfrm>
              <a:custGeom>
                <a:avLst/>
                <a:gdLst>
                  <a:gd name="T0" fmla="*/ 354 w 376"/>
                  <a:gd name="T1" fmla="*/ 94 h 200"/>
                  <a:gd name="T2" fmla="*/ 242 w 376"/>
                  <a:gd name="T3" fmla="*/ 120 h 200"/>
                  <a:gd name="T4" fmla="*/ 25 w 376"/>
                  <a:gd name="T5" fmla="*/ 0 h 200"/>
                  <a:gd name="T6" fmla="*/ 0 w 376"/>
                  <a:gd name="T7" fmla="*/ 1 h 200"/>
                  <a:gd name="T8" fmla="*/ 151 w 376"/>
                  <a:gd name="T9" fmla="*/ 194 h 200"/>
                  <a:gd name="T10" fmla="*/ 200 w 376"/>
                  <a:gd name="T11" fmla="*/ 200 h 200"/>
                  <a:gd name="T12" fmla="*/ 271 w 376"/>
                  <a:gd name="T13" fmla="*/ 187 h 200"/>
                  <a:gd name="T14" fmla="*/ 376 w 376"/>
                  <a:gd name="T15" fmla="*/ 95 h 200"/>
                  <a:gd name="T16" fmla="*/ 354 w 376"/>
                  <a:gd name="T17" fmla="*/ 94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6" h="200">
                    <a:moveTo>
                      <a:pt x="354" y="94"/>
                    </a:moveTo>
                    <a:cubicBezTo>
                      <a:pt x="314" y="94"/>
                      <a:pt x="276" y="103"/>
                      <a:pt x="242" y="120"/>
                    </a:cubicBezTo>
                    <a:cubicBezTo>
                      <a:pt x="196" y="48"/>
                      <a:pt x="116" y="0"/>
                      <a:pt x="25" y="0"/>
                    </a:cubicBezTo>
                    <a:cubicBezTo>
                      <a:pt x="16" y="0"/>
                      <a:pt x="8" y="0"/>
                      <a:pt x="0" y="1"/>
                    </a:cubicBezTo>
                    <a:cubicBezTo>
                      <a:pt x="1" y="94"/>
                      <a:pt x="65" y="172"/>
                      <a:pt x="151" y="194"/>
                    </a:cubicBezTo>
                    <a:cubicBezTo>
                      <a:pt x="167" y="198"/>
                      <a:pt x="183" y="200"/>
                      <a:pt x="200" y="200"/>
                    </a:cubicBezTo>
                    <a:cubicBezTo>
                      <a:pt x="225" y="200"/>
                      <a:pt x="249" y="195"/>
                      <a:pt x="271" y="187"/>
                    </a:cubicBezTo>
                    <a:cubicBezTo>
                      <a:pt x="316" y="169"/>
                      <a:pt x="353" y="137"/>
                      <a:pt x="376" y="95"/>
                    </a:cubicBezTo>
                    <a:cubicBezTo>
                      <a:pt x="369" y="94"/>
                      <a:pt x="362" y="94"/>
                      <a:pt x="354" y="94"/>
                    </a:cubicBezTo>
                    <a:close/>
                  </a:path>
                </a:pathLst>
              </a:custGeom>
              <a:solidFill>
                <a:srgbClr val="C6E6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" name="Freeform 8"/>
              <p:cNvSpPr/>
              <p:nvPr/>
            </p:nvSpPr>
            <p:spPr bwMode="auto">
              <a:xfrm>
                <a:off x="2120900" y="1841500"/>
                <a:ext cx="93662" cy="254000"/>
              </a:xfrm>
              <a:custGeom>
                <a:avLst/>
                <a:gdLst>
                  <a:gd name="T0" fmla="*/ 25 w 25"/>
                  <a:gd name="T1" fmla="*/ 25 h 68"/>
                  <a:gd name="T2" fmla="*/ 13 w 25"/>
                  <a:gd name="T3" fmla="*/ 0 h 68"/>
                  <a:gd name="T4" fmla="*/ 0 w 25"/>
                  <a:gd name="T5" fmla="*/ 25 h 68"/>
                  <a:gd name="T6" fmla="*/ 11 w 25"/>
                  <a:gd name="T7" fmla="*/ 50 h 68"/>
                  <a:gd name="T8" fmla="*/ 11 w 25"/>
                  <a:gd name="T9" fmla="*/ 68 h 68"/>
                  <a:gd name="T10" fmla="*/ 15 w 25"/>
                  <a:gd name="T11" fmla="*/ 68 h 68"/>
                  <a:gd name="T12" fmla="*/ 15 w 25"/>
                  <a:gd name="T13" fmla="*/ 50 h 68"/>
                  <a:gd name="T14" fmla="*/ 25 w 25"/>
                  <a:gd name="T15" fmla="*/ 2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68">
                    <a:moveTo>
                      <a:pt x="25" y="25"/>
                    </a:moveTo>
                    <a:cubicBezTo>
                      <a:pt x="25" y="17"/>
                      <a:pt x="21" y="0"/>
                      <a:pt x="13" y="0"/>
                    </a:cubicBezTo>
                    <a:cubicBezTo>
                      <a:pt x="4" y="0"/>
                      <a:pt x="0" y="17"/>
                      <a:pt x="0" y="25"/>
                    </a:cubicBezTo>
                    <a:cubicBezTo>
                      <a:pt x="0" y="32"/>
                      <a:pt x="2" y="48"/>
                      <a:pt x="11" y="50"/>
                    </a:cubicBezTo>
                    <a:cubicBezTo>
                      <a:pt x="11" y="68"/>
                      <a:pt x="11" y="68"/>
                      <a:pt x="11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50"/>
                      <a:pt x="15" y="50"/>
                      <a:pt x="15" y="50"/>
                    </a:cubicBezTo>
                    <a:cubicBezTo>
                      <a:pt x="24" y="48"/>
                      <a:pt x="25" y="32"/>
                      <a:pt x="25" y="25"/>
                    </a:cubicBezTo>
                    <a:close/>
                  </a:path>
                </a:pathLst>
              </a:custGeom>
              <a:solidFill>
                <a:srgbClr val="C6E6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" name="Freeform 9"/>
              <p:cNvSpPr/>
              <p:nvPr/>
            </p:nvSpPr>
            <p:spPr bwMode="auto">
              <a:xfrm>
                <a:off x="3246438" y="1773238"/>
                <a:ext cx="74612" cy="206375"/>
              </a:xfrm>
              <a:custGeom>
                <a:avLst/>
                <a:gdLst>
                  <a:gd name="T0" fmla="*/ 20 w 20"/>
                  <a:gd name="T1" fmla="*/ 20 h 55"/>
                  <a:gd name="T2" fmla="*/ 10 w 20"/>
                  <a:gd name="T3" fmla="*/ 0 h 55"/>
                  <a:gd name="T4" fmla="*/ 0 w 20"/>
                  <a:gd name="T5" fmla="*/ 20 h 55"/>
                  <a:gd name="T6" fmla="*/ 9 w 20"/>
                  <a:gd name="T7" fmla="*/ 41 h 55"/>
                  <a:gd name="T8" fmla="*/ 9 w 20"/>
                  <a:gd name="T9" fmla="*/ 55 h 55"/>
                  <a:gd name="T10" fmla="*/ 12 w 20"/>
                  <a:gd name="T11" fmla="*/ 55 h 55"/>
                  <a:gd name="T12" fmla="*/ 12 w 20"/>
                  <a:gd name="T13" fmla="*/ 41 h 55"/>
                  <a:gd name="T14" fmla="*/ 20 w 20"/>
                  <a:gd name="T15" fmla="*/ 2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" h="55">
                    <a:moveTo>
                      <a:pt x="20" y="20"/>
                    </a:moveTo>
                    <a:cubicBezTo>
                      <a:pt x="20" y="14"/>
                      <a:pt x="17" y="0"/>
                      <a:pt x="10" y="0"/>
                    </a:cubicBezTo>
                    <a:cubicBezTo>
                      <a:pt x="4" y="0"/>
                      <a:pt x="0" y="14"/>
                      <a:pt x="0" y="20"/>
                    </a:cubicBezTo>
                    <a:cubicBezTo>
                      <a:pt x="0" y="26"/>
                      <a:pt x="2" y="39"/>
                      <a:pt x="9" y="41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9" y="39"/>
                      <a:pt x="20" y="26"/>
                      <a:pt x="20" y="20"/>
                    </a:cubicBezTo>
                    <a:close/>
                  </a:path>
                </a:pathLst>
              </a:custGeom>
              <a:solidFill>
                <a:srgbClr val="C6E6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1047" name="组合 1046"/>
            <p:cNvGrpSpPr/>
            <p:nvPr/>
          </p:nvGrpSpPr>
          <p:grpSpPr>
            <a:xfrm>
              <a:off x="3326607" y="1922413"/>
              <a:ext cx="446087" cy="581026"/>
              <a:chOff x="3326607" y="2279650"/>
              <a:chExt cx="446087" cy="581026"/>
            </a:xfrm>
          </p:grpSpPr>
          <p:sp>
            <p:nvSpPr>
              <p:cNvPr id="1024" name="Line 28"/>
              <p:cNvSpPr>
                <a:spLocks noChangeShapeType="1"/>
              </p:cNvSpPr>
              <p:nvPr/>
            </p:nvSpPr>
            <p:spPr bwMode="auto">
              <a:xfrm>
                <a:off x="3328988" y="2859782"/>
                <a:ext cx="230187" cy="0"/>
              </a:xfrm>
              <a:prstGeom prst="line">
                <a:avLst/>
              </a:prstGeom>
              <a:noFill/>
              <a:ln w="6350" cap="rnd">
                <a:solidFill>
                  <a:srgbClr val="12B789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25" name="Line 29"/>
              <p:cNvSpPr>
                <a:spLocks noChangeShapeType="1"/>
              </p:cNvSpPr>
              <p:nvPr/>
            </p:nvSpPr>
            <p:spPr bwMode="auto">
              <a:xfrm>
                <a:off x="3592512" y="2859782"/>
                <a:ext cx="49212" cy="0"/>
              </a:xfrm>
              <a:prstGeom prst="line">
                <a:avLst/>
              </a:prstGeom>
              <a:noFill/>
              <a:ln w="6350" cap="rnd">
                <a:solidFill>
                  <a:srgbClr val="12B789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grpSp>
            <p:nvGrpSpPr>
              <p:cNvPr id="1043" name="组合 1042"/>
              <p:cNvGrpSpPr/>
              <p:nvPr/>
            </p:nvGrpSpPr>
            <p:grpSpPr>
              <a:xfrm>
                <a:off x="3326607" y="2279650"/>
                <a:ext cx="446087" cy="581026"/>
                <a:chOff x="1493838" y="2298700"/>
                <a:chExt cx="446087" cy="581026"/>
              </a:xfrm>
            </p:grpSpPr>
            <p:sp>
              <p:nvSpPr>
                <p:cNvPr id="1027" name="Freeform 30"/>
                <p:cNvSpPr/>
                <p:nvPr/>
              </p:nvSpPr>
              <p:spPr bwMode="auto">
                <a:xfrm>
                  <a:off x="1520825" y="2317750"/>
                  <a:ext cx="400050" cy="512763"/>
                </a:xfrm>
                <a:custGeom>
                  <a:avLst/>
                  <a:gdLst>
                    <a:gd name="T0" fmla="*/ 37 w 252"/>
                    <a:gd name="T1" fmla="*/ 323 h 323"/>
                    <a:gd name="T2" fmla="*/ 0 w 252"/>
                    <a:gd name="T3" fmla="*/ 295 h 323"/>
                    <a:gd name="T4" fmla="*/ 215 w 252"/>
                    <a:gd name="T5" fmla="*/ 0 h 323"/>
                    <a:gd name="T6" fmla="*/ 252 w 252"/>
                    <a:gd name="T7" fmla="*/ 28 h 323"/>
                    <a:gd name="T8" fmla="*/ 37 w 252"/>
                    <a:gd name="T9" fmla="*/ 323 h 3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2" h="323">
                      <a:moveTo>
                        <a:pt x="37" y="323"/>
                      </a:moveTo>
                      <a:lnTo>
                        <a:pt x="0" y="295"/>
                      </a:lnTo>
                      <a:lnTo>
                        <a:pt x="215" y="0"/>
                      </a:lnTo>
                      <a:lnTo>
                        <a:pt x="252" y="28"/>
                      </a:lnTo>
                      <a:lnTo>
                        <a:pt x="37" y="323"/>
                      </a:lnTo>
                      <a:close/>
                    </a:path>
                  </a:pathLst>
                </a:custGeom>
                <a:solidFill>
                  <a:srgbClr val="FFB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28" name="Freeform 31"/>
                <p:cNvSpPr/>
                <p:nvPr/>
              </p:nvSpPr>
              <p:spPr bwMode="auto">
                <a:xfrm>
                  <a:off x="1768475" y="2317750"/>
                  <a:ext cx="152400" cy="171450"/>
                </a:xfrm>
                <a:custGeom>
                  <a:avLst/>
                  <a:gdLst>
                    <a:gd name="T0" fmla="*/ 40 w 96"/>
                    <a:gd name="T1" fmla="*/ 108 h 108"/>
                    <a:gd name="T2" fmla="*/ 0 w 96"/>
                    <a:gd name="T3" fmla="*/ 80 h 108"/>
                    <a:gd name="T4" fmla="*/ 59 w 96"/>
                    <a:gd name="T5" fmla="*/ 0 h 108"/>
                    <a:gd name="T6" fmla="*/ 96 w 96"/>
                    <a:gd name="T7" fmla="*/ 28 h 108"/>
                    <a:gd name="T8" fmla="*/ 40 w 96"/>
                    <a:gd name="T9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08">
                      <a:moveTo>
                        <a:pt x="40" y="108"/>
                      </a:moveTo>
                      <a:lnTo>
                        <a:pt x="0" y="80"/>
                      </a:lnTo>
                      <a:lnTo>
                        <a:pt x="59" y="0"/>
                      </a:lnTo>
                      <a:lnTo>
                        <a:pt x="96" y="28"/>
                      </a:lnTo>
                      <a:lnTo>
                        <a:pt x="40" y="108"/>
                      </a:lnTo>
                      <a:close/>
                    </a:path>
                  </a:pathLst>
                </a:custGeom>
                <a:solidFill>
                  <a:srgbClr val="FF91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29" name="Freeform 32"/>
                <p:cNvSpPr/>
                <p:nvPr/>
              </p:nvSpPr>
              <p:spPr bwMode="auto">
                <a:xfrm>
                  <a:off x="1738313" y="2376488"/>
                  <a:ext cx="130175" cy="169863"/>
                </a:xfrm>
                <a:custGeom>
                  <a:avLst/>
                  <a:gdLst>
                    <a:gd name="T0" fmla="*/ 4 w 35"/>
                    <a:gd name="T1" fmla="*/ 44 h 45"/>
                    <a:gd name="T2" fmla="*/ 1 w 35"/>
                    <a:gd name="T3" fmla="*/ 44 h 45"/>
                    <a:gd name="T4" fmla="*/ 1 w 35"/>
                    <a:gd name="T5" fmla="*/ 44 h 45"/>
                    <a:gd name="T6" fmla="*/ 1 w 35"/>
                    <a:gd name="T7" fmla="*/ 42 h 45"/>
                    <a:gd name="T8" fmla="*/ 31 w 35"/>
                    <a:gd name="T9" fmla="*/ 1 h 45"/>
                    <a:gd name="T10" fmla="*/ 33 w 35"/>
                    <a:gd name="T11" fmla="*/ 1 h 45"/>
                    <a:gd name="T12" fmla="*/ 33 w 35"/>
                    <a:gd name="T13" fmla="*/ 1 h 45"/>
                    <a:gd name="T14" fmla="*/ 34 w 35"/>
                    <a:gd name="T15" fmla="*/ 3 h 45"/>
                    <a:gd name="T16" fmla="*/ 4 w 35"/>
                    <a:gd name="T1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5" h="45">
                      <a:moveTo>
                        <a:pt x="4" y="44"/>
                      </a:moveTo>
                      <a:cubicBezTo>
                        <a:pt x="3" y="45"/>
                        <a:pt x="2" y="45"/>
                        <a:pt x="1" y="44"/>
                      </a:cubicBezTo>
                      <a:cubicBezTo>
                        <a:pt x="1" y="44"/>
                        <a:pt x="1" y="44"/>
                        <a:pt x="1" y="44"/>
                      </a:cubicBezTo>
                      <a:cubicBezTo>
                        <a:pt x="1" y="44"/>
                        <a:pt x="0" y="43"/>
                        <a:pt x="1" y="42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31" y="0"/>
                        <a:pt x="32" y="0"/>
                        <a:pt x="33" y="1"/>
                      </a:cubicBezTo>
                      <a:cubicBezTo>
                        <a:pt x="33" y="1"/>
                        <a:pt x="33" y="1"/>
                        <a:pt x="33" y="1"/>
                      </a:cubicBezTo>
                      <a:cubicBezTo>
                        <a:pt x="34" y="2"/>
                        <a:pt x="35" y="3"/>
                        <a:pt x="34" y="3"/>
                      </a:cubicBezTo>
                      <a:lnTo>
                        <a:pt x="4" y="4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30" name="Freeform 33"/>
                <p:cNvSpPr/>
                <p:nvPr/>
              </p:nvSpPr>
              <p:spPr bwMode="auto">
                <a:xfrm>
                  <a:off x="1854200" y="2298700"/>
                  <a:ext cx="85725" cy="66675"/>
                </a:xfrm>
                <a:custGeom>
                  <a:avLst/>
                  <a:gdLst>
                    <a:gd name="T0" fmla="*/ 22 w 23"/>
                    <a:gd name="T1" fmla="*/ 17 h 18"/>
                    <a:gd name="T2" fmla="*/ 18 w 23"/>
                    <a:gd name="T3" fmla="*/ 17 h 18"/>
                    <a:gd name="T4" fmla="*/ 2 w 23"/>
                    <a:gd name="T5" fmla="*/ 5 h 18"/>
                    <a:gd name="T6" fmla="*/ 1 w 23"/>
                    <a:gd name="T7" fmla="*/ 1 h 18"/>
                    <a:gd name="T8" fmla="*/ 1 w 23"/>
                    <a:gd name="T9" fmla="*/ 1 h 18"/>
                    <a:gd name="T10" fmla="*/ 5 w 23"/>
                    <a:gd name="T11" fmla="*/ 1 h 18"/>
                    <a:gd name="T12" fmla="*/ 22 w 23"/>
                    <a:gd name="T13" fmla="*/ 13 h 18"/>
                    <a:gd name="T14" fmla="*/ 22 w 23"/>
                    <a:gd name="T15" fmla="*/ 17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3" h="18">
                      <a:moveTo>
                        <a:pt x="22" y="17"/>
                      </a:moveTo>
                      <a:cubicBezTo>
                        <a:pt x="21" y="18"/>
                        <a:pt x="20" y="18"/>
                        <a:pt x="18" y="17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1" y="4"/>
                        <a:pt x="0" y="3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2" y="0"/>
                        <a:pt x="4" y="0"/>
                        <a:pt x="5" y="1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3" y="14"/>
                        <a:pt x="23" y="16"/>
                        <a:pt x="22" y="17"/>
                      </a:cubicBezTo>
                      <a:close/>
                    </a:path>
                  </a:pathLst>
                </a:custGeom>
                <a:solidFill>
                  <a:srgbClr val="502E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31" name="Freeform 34"/>
                <p:cNvSpPr/>
                <p:nvPr/>
              </p:nvSpPr>
              <p:spPr bwMode="auto">
                <a:xfrm>
                  <a:off x="1493838" y="2786063"/>
                  <a:ext cx="85725" cy="93663"/>
                </a:xfrm>
                <a:custGeom>
                  <a:avLst/>
                  <a:gdLst>
                    <a:gd name="T0" fmla="*/ 0 w 54"/>
                    <a:gd name="T1" fmla="*/ 59 h 59"/>
                    <a:gd name="T2" fmla="*/ 17 w 54"/>
                    <a:gd name="T3" fmla="*/ 0 h 59"/>
                    <a:gd name="T4" fmla="*/ 54 w 54"/>
                    <a:gd name="T5" fmla="*/ 28 h 59"/>
                    <a:gd name="T6" fmla="*/ 0 w 54"/>
                    <a:gd name="T7" fmla="*/ 5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9">
                      <a:moveTo>
                        <a:pt x="0" y="59"/>
                      </a:moveTo>
                      <a:lnTo>
                        <a:pt x="17" y="0"/>
                      </a:lnTo>
                      <a:lnTo>
                        <a:pt x="54" y="28"/>
                      </a:lnTo>
                      <a:lnTo>
                        <a:pt x="0" y="59"/>
                      </a:lnTo>
                      <a:close/>
                    </a:path>
                  </a:pathLst>
                </a:custGeom>
                <a:solidFill>
                  <a:srgbClr val="FDE17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32" name="Freeform 35"/>
                <p:cNvSpPr/>
                <p:nvPr/>
              </p:nvSpPr>
              <p:spPr bwMode="auto">
                <a:xfrm>
                  <a:off x="1520825" y="2778125"/>
                  <a:ext cx="66675" cy="52388"/>
                </a:xfrm>
                <a:custGeom>
                  <a:avLst/>
                  <a:gdLst>
                    <a:gd name="T0" fmla="*/ 42 w 42"/>
                    <a:gd name="T1" fmla="*/ 28 h 33"/>
                    <a:gd name="T2" fmla="*/ 2 w 42"/>
                    <a:gd name="T3" fmla="*/ 0 h 33"/>
                    <a:gd name="T4" fmla="*/ 0 w 42"/>
                    <a:gd name="T5" fmla="*/ 5 h 33"/>
                    <a:gd name="T6" fmla="*/ 37 w 42"/>
                    <a:gd name="T7" fmla="*/ 33 h 33"/>
                    <a:gd name="T8" fmla="*/ 42 w 42"/>
                    <a:gd name="T9" fmla="*/ 28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3">
                      <a:moveTo>
                        <a:pt x="42" y="28"/>
                      </a:moveTo>
                      <a:lnTo>
                        <a:pt x="2" y="0"/>
                      </a:lnTo>
                      <a:lnTo>
                        <a:pt x="0" y="5"/>
                      </a:lnTo>
                      <a:lnTo>
                        <a:pt x="37" y="33"/>
                      </a:lnTo>
                      <a:lnTo>
                        <a:pt x="42" y="28"/>
                      </a:lnTo>
                      <a:close/>
                    </a:path>
                  </a:pathLst>
                </a:custGeom>
                <a:solidFill>
                  <a:srgbClr val="502E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33" name="Freeform 36"/>
                <p:cNvSpPr/>
                <p:nvPr/>
              </p:nvSpPr>
              <p:spPr bwMode="auto">
                <a:xfrm>
                  <a:off x="1493838" y="2857500"/>
                  <a:ext cx="22225" cy="22225"/>
                </a:xfrm>
                <a:custGeom>
                  <a:avLst/>
                  <a:gdLst>
                    <a:gd name="T0" fmla="*/ 5 w 14"/>
                    <a:gd name="T1" fmla="*/ 0 h 14"/>
                    <a:gd name="T2" fmla="*/ 0 w 14"/>
                    <a:gd name="T3" fmla="*/ 14 h 14"/>
                    <a:gd name="T4" fmla="*/ 14 w 14"/>
                    <a:gd name="T5" fmla="*/ 7 h 14"/>
                    <a:gd name="T6" fmla="*/ 5 w 14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4">
                      <a:moveTo>
                        <a:pt x="5" y="0"/>
                      </a:moveTo>
                      <a:lnTo>
                        <a:pt x="0" y="14"/>
                      </a:lnTo>
                      <a:lnTo>
                        <a:pt x="14" y="7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12B7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</p:grpSp>
        </p:grpSp>
        <p:grpSp>
          <p:nvGrpSpPr>
            <p:cNvPr id="1044" name="组合 1043"/>
            <p:cNvGrpSpPr/>
            <p:nvPr/>
          </p:nvGrpSpPr>
          <p:grpSpPr>
            <a:xfrm>
              <a:off x="4121150" y="1190576"/>
              <a:ext cx="1346200" cy="1114425"/>
              <a:chOff x="2286000" y="1566863"/>
              <a:chExt cx="1346200" cy="1114425"/>
            </a:xfrm>
          </p:grpSpPr>
          <p:sp>
            <p:nvSpPr>
              <p:cNvPr id="14" name="Freeform 10"/>
              <p:cNvSpPr/>
              <p:nvPr/>
            </p:nvSpPr>
            <p:spPr bwMode="auto">
              <a:xfrm>
                <a:off x="2878138" y="2343150"/>
                <a:ext cx="379412" cy="19050"/>
              </a:xfrm>
              <a:custGeom>
                <a:avLst/>
                <a:gdLst>
                  <a:gd name="T0" fmla="*/ 0 w 239"/>
                  <a:gd name="T1" fmla="*/ 12 h 12"/>
                  <a:gd name="T2" fmla="*/ 217 w 239"/>
                  <a:gd name="T3" fmla="*/ 12 h 12"/>
                  <a:gd name="T4" fmla="*/ 239 w 239"/>
                  <a:gd name="T5" fmla="*/ 0 h 12"/>
                  <a:gd name="T6" fmla="*/ 0 w 239"/>
                  <a:gd name="T7" fmla="*/ 0 h 12"/>
                  <a:gd name="T8" fmla="*/ 0 w 239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" h="12">
                    <a:moveTo>
                      <a:pt x="0" y="12"/>
                    </a:moveTo>
                    <a:lnTo>
                      <a:pt x="217" y="12"/>
                    </a:lnTo>
                    <a:lnTo>
                      <a:pt x="239" y="0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B7C8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" name="Freeform 11"/>
              <p:cNvSpPr/>
              <p:nvPr/>
            </p:nvSpPr>
            <p:spPr bwMode="auto">
              <a:xfrm>
                <a:off x="3257550" y="2241550"/>
                <a:ext cx="374650" cy="15875"/>
              </a:xfrm>
              <a:custGeom>
                <a:avLst/>
                <a:gdLst>
                  <a:gd name="T0" fmla="*/ 0 w 236"/>
                  <a:gd name="T1" fmla="*/ 10 h 10"/>
                  <a:gd name="T2" fmla="*/ 215 w 236"/>
                  <a:gd name="T3" fmla="*/ 10 h 10"/>
                  <a:gd name="T4" fmla="*/ 236 w 236"/>
                  <a:gd name="T5" fmla="*/ 0 h 10"/>
                  <a:gd name="T6" fmla="*/ 0 w 236"/>
                  <a:gd name="T7" fmla="*/ 0 h 10"/>
                  <a:gd name="T8" fmla="*/ 0 w 236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6" h="10">
                    <a:moveTo>
                      <a:pt x="0" y="10"/>
                    </a:moveTo>
                    <a:lnTo>
                      <a:pt x="215" y="10"/>
                    </a:lnTo>
                    <a:lnTo>
                      <a:pt x="236" y="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B7C8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" name="Freeform 13"/>
              <p:cNvSpPr/>
              <p:nvPr/>
            </p:nvSpPr>
            <p:spPr bwMode="auto">
              <a:xfrm>
                <a:off x="3128963" y="1968500"/>
                <a:ext cx="376237" cy="374650"/>
              </a:xfrm>
              <a:custGeom>
                <a:avLst/>
                <a:gdLst>
                  <a:gd name="T0" fmla="*/ 100 w 100"/>
                  <a:gd name="T1" fmla="*/ 0 h 100"/>
                  <a:gd name="T2" fmla="*/ 67 w 100"/>
                  <a:gd name="T3" fmla="*/ 0 h 100"/>
                  <a:gd name="T4" fmla="*/ 0 w 100"/>
                  <a:gd name="T5" fmla="*/ 0 h 100"/>
                  <a:gd name="T6" fmla="*/ 0 w 100"/>
                  <a:gd name="T7" fmla="*/ 67 h 100"/>
                  <a:gd name="T8" fmla="*/ 34 w 100"/>
                  <a:gd name="T9" fmla="*/ 100 h 100"/>
                  <a:gd name="T10" fmla="*/ 67 w 100"/>
                  <a:gd name="T11" fmla="*/ 67 h 100"/>
                  <a:gd name="T12" fmla="*/ 67 w 100"/>
                  <a:gd name="T13" fmla="*/ 34 h 100"/>
                  <a:gd name="T14" fmla="*/ 100 w 100"/>
                  <a:gd name="T1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0" h="100">
                    <a:moveTo>
                      <a:pt x="100" y="0"/>
                    </a:moveTo>
                    <a:cubicBezTo>
                      <a:pt x="67" y="0"/>
                      <a:pt x="67" y="0"/>
                      <a:pt x="6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85"/>
                      <a:pt x="15" y="100"/>
                      <a:pt x="34" y="100"/>
                    </a:cubicBezTo>
                    <a:cubicBezTo>
                      <a:pt x="52" y="100"/>
                      <a:pt x="67" y="85"/>
                      <a:pt x="67" y="67"/>
                    </a:cubicBezTo>
                    <a:cubicBezTo>
                      <a:pt x="67" y="34"/>
                      <a:pt x="67" y="34"/>
                      <a:pt x="67" y="34"/>
                    </a:cubicBezTo>
                    <a:cubicBezTo>
                      <a:pt x="67" y="15"/>
                      <a:pt x="82" y="0"/>
                      <a:pt x="100" y="0"/>
                    </a:cubicBezTo>
                    <a:close/>
                  </a:path>
                </a:pathLst>
              </a:custGeom>
              <a:solidFill>
                <a:srgbClr val="12B7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" name="Freeform 14"/>
              <p:cNvSpPr/>
              <p:nvPr/>
            </p:nvSpPr>
            <p:spPr bwMode="auto">
              <a:xfrm>
                <a:off x="3381375" y="1968500"/>
                <a:ext cx="250825" cy="273050"/>
              </a:xfrm>
              <a:custGeom>
                <a:avLst/>
                <a:gdLst>
                  <a:gd name="T0" fmla="*/ 33 w 67"/>
                  <a:gd name="T1" fmla="*/ 0 h 73"/>
                  <a:gd name="T2" fmla="*/ 0 w 67"/>
                  <a:gd name="T3" fmla="*/ 34 h 73"/>
                  <a:gd name="T4" fmla="*/ 0 w 67"/>
                  <a:gd name="T5" fmla="*/ 73 h 73"/>
                  <a:gd name="T6" fmla="*/ 67 w 67"/>
                  <a:gd name="T7" fmla="*/ 73 h 73"/>
                  <a:gd name="T8" fmla="*/ 67 w 67"/>
                  <a:gd name="T9" fmla="*/ 34 h 73"/>
                  <a:gd name="T10" fmla="*/ 33 w 67"/>
                  <a:gd name="T11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73">
                    <a:moveTo>
                      <a:pt x="33" y="0"/>
                    </a:moveTo>
                    <a:cubicBezTo>
                      <a:pt x="15" y="0"/>
                      <a:pt x="0" y="15"/>
                      <a:pt x="0" y="34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67" y="73"/>
                      <a:pt x="67" y="73"/>
                      <a:pt x="67" y="73"/>
                    </a:cubicBezTo>
                    <a:cubicBezTo>
                      <a:pt x="67" y="34"/>
                      <a:pt x="67" y="34"/>
                      <a:pt x="67" y="34"/>
                    </a:cubicBezTo>
                    <a:cubicBezTo>
                      <a:pt x="67" y="15"/>
                      <a:pt x="52" y="0"/>
                      <a:pt x="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" name="Line 25"/>
              <p:cNvSpPr>
                <a:spLocks noChangeShapeType="1"/>
              </p:cNvSpPr>
              <p:nvPr/>
            </p:nvSpPr>
            <p:spPr bwMode="auto">
              <a:xfrm>
                <a:off x="2905125" y="2073275"/>
                <a:ext cx="377825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" name="Line 26"/>
              <p:cNvSpPr>
                <a:spLocks noChangeShapeType="1"/>
              </p:cNvSpPr>
              <p:nvPr/>
            </p:nvSpPr>
            <p:spPr bwMode="auto">
              <a:xfrm>
                <a:off x="2905125" y="2216150"/>
                <a:ext cx="377825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" name="Freeform 12"/>
              <p:cNvSpPr/>
              <p:nvPr/>
            </p:nvSpPr>
            <p:spPr bwMode="auto">
              <a:xfrm>
                <a:off x="2878138" y="1566863"/>
                <a:ext cx="379412" cy="776288"/>
              </a:xfrm>
              <a:custGeom>
                <a:avLst/>
                <a:gdLst>
                  <a:gd name="T0" fmla="*/ 67 w 101"/>
                  <a:gd name="T1" fmla="*/ 174 h 207"/>
                  <a:gd name="T2" fmla="*/ 67 w 101"/>
                  <a:gd name="T3" fmla="*/ 33 h 207"/>
                  <a:gd name="T4" fmla="*/ 34 w 101"/>
                  <a:gd name="T5" fmla="*/ 0 h 207"/>
                  <a:gd name="T6" fmla="*/ 0 w 101"/>
                  <a:gd name="T7" fmla="*/ 33 h 207"/>
                  <a:gd name="T8" fmla="*/ 0 w 101"/>
                  <a:gd name="T9" fmla="*/ 207 h 207"/>
                  <a:gd name="T10" fmla="*/ 37 w 101"/>
                  <a:gd name="T11" fmla="*/ 207 h 207"/>
                  <a:gd name="T12" fmla="*/ 67 w 101"/>
                  <a:gd name="T13" fmla="*/ 207 h 207"/>
                  <a:gd name="T14" fmla="*/ 101 w 101"/>
                  <a:gd name="T15" fmla="*/ 207 h 207"/>
                  <a:gd name="T16" fmla="*/ 67 w 101"/>
                  <a:gd name="T17" fmla="*/ 174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1" h="207">
                    <a:moveTo>
                      <a:pt x="67" y="174"/>
                    </a:moveTo>
                    <a:cubicBezTo>
                      <a:pt x="67" y="33"/>
                      <a:pt x="67" y="33"/>
                      <a:pt x="67" y="33"/>
                    </a:cubicBezTo>
                    <a:cubicBezTo>
                      <a:pt x="67" y="15"/>
                      <a:pt x="52" y="0"/>
                      <a:pt x="34" y="0"/>
                    </a:cubicBezTo>
                    <a:cubicBezTo>
                      <a:pt x="15" y="0"/>
                      <a:pt x="0" y="15"/>
                      <a:pt x="0" y="33"/>
                    </a:cubicBezTo>
                    <a:cubicBezTo>
                      <a:pt x="0" y="207"/>
                      <a:pt x="0" y="207"/>
                      <a:pt x="0" y="207"/>
                    </a:cubicBezTo>
                    <a:cubicBezTo>
                      <a:pt x="37" y="207"/>
                      <a:pt x="37" y="207"/>
                      <a:pt x="37" y="207"/>
                    </a:cubicBezTo>
                    <a:cubicBezTo>
                      <a:pt x="67" y="207"/>
                      <a:pt x="67" y="207"/>
                      <a:pt x="67" y="207"/>
                    </a:cubicBezTo>
                    <a:cubicBezTo>
                      <a:pt x="101" y="207"/>
                      <a:pt x="101" y="207"/>
                      <a:pt x="101" y="207"/>
                    </a:cubicBezTo>
                    <a:cubicBezTo>
                      <a:pt x="82" y="207"/>
                      <a:pt x="67" y="192"/>
                      <a:pt x="67" y="17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" name="Line 15"/>
              <p:cNvSpPr>
                <a:spLocks noChangeShapeType="1"/>
              </p:cNvSpPr>
              <p:nvPr/>
            </p:nvSpPr>
            <p:spPr bwMode="auto">
              <a:xfrm>
                <a:off x="2644775" y="1830388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EEEEEE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" name="Line 16"/>
              <p:cNvSpPr>
                <a:spLocks noChangeShapeType="1"/>
              </p:cNvSpPr>
              <p:nvPr/>
            </p:nvSpPr>
            <p:spPr bwMode="auto">
              <a:xfrm>
                <a:off x="2644775" y="1968500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EEEEEE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" name="Line 17"/>
              <p:cNvSpPr>
                <a:spLocks noChangeShapeType="1"/>
              </p:cNvSpPr>
              <p:nvPr/>
            </p:nvSpPr>
            <p:spPr bwMode="auto">
              <a:xfrm>
                <a:off x="2644775" y="2111375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EEEEEE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" name="Freeform 18"/>
              <p:cNvSpPr/>
              <p:nvPr/>
            </p:nvSpPr>
            <p:spPr bwMode="auto">
              <a:xfrm>
                <a:off x="2286000" y="1566863"/>
                <a:ext cx="719137" cy="1114425"/>
              </a:xfrm>
              <a:custGeom>
                <a:avLst/>
                <a:gdLst>
                  <a:gd name="T0" fmla="*/ 192 w 192"/>
                  <a:gd name="T1" fmla="*/ 0 h 297"/>
                  <a:gd name="T2" fmla="*/ 34 w 192"/>
                  <a:gd name="T3" fmla="*/ 0 h 297"/>
                  <a:gd name="T4" fmla="*/ 0 w 192"/>
                  <a:gd name="T5" fmla="*/ 33 h 297"/>
                  <a:gd name="T6" fmla="*/ 0 w 192"/>
                  <a:gd name="T7" fmla="*/ 297 h 297"/>
                  <a:gd name="T8" fmla="*/ 158 w 192"/>
                  <a:gd name="T9" fmla="*/ 297 h 297"/>
                  <a:gd name="T10" fmla="*/ 158 w 192"/>
                  <a:gd name="T11" fmla="*/ 33 h 297"/>
                  <a:gd name="T12" fmla="*/ 192 w 192"/>
                  <a:gd name="T13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2" h="297">
                    <a:moveTo>
                      <a:pt x="192" y="0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15" y="0"/>
                      <a:pt x="0" y="15"/>
                      <a:pt x="0" y="33"/>
                    </a:cubicBezTo>
                    <a:cubicBezTo>
                      <a:pt x="0" y="297"/>
                      <a:pt x="0" y="297"/>
                      <a:pt x="0" y="297"/>
                    </a:cubicBezTo>
                    <a:cubicBezTo>
                      <a:pt x="158" y="297"/>
                      <a:pt x="158" y="297"/>
                      <a:pt x="158" y="297"/>
                    </a:cubicBezTo>
                    <a:cubicBezTo>
                      <a:pt x="158" y="33"/>
                      <a:pt x="158" y="33"/>
                      <a:pt x="158" y="33"/>
                    </a:cubicBezTo>
                    <a:cubicBezTo>
                      <a:pt x="158" y="15"/>
                      <a:pt x="173" y="0"/>
                      <a:pt x="192" y="0"/>
                    </a:cubicBezTo>
                    <a:close/>
                  </a:path>
                </a:pathLst>
              </a:custGeom>
              <a:solidFill>
                <a:srgbClr val="12B7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" name="Line 19"/>
              <p:cNvSpPr>
                <a:spLocks noChangeShapeType="1"/>
              </p:cNvSpPr>
              <p:nvPr/>
            </p:nvSpPr>
            <p:spPr bwMode="auto">
              <a:xfrm>
                <a:off x="2393950" y="2241550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" name="Line 20"/>
              <p:cNvSpPr>
                <a:spLocks noChangeShapeType="1"/>
              </p:cNvSpPr>
              <p:nvPr/>
            </p:nvSpPr>
            <p:spPr bwMode="auto">
              <a:xfrm>
                <a:off x="2393950" y="2384425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" name="Line 21"/>
              <p:cNvSpPr>
                <a:spLocks noChangeShapeType="1"/>
              </p:cNvSpPr>
              <p:nvPr/>
            </p:nvSpPr>
            <p:spPr bwMode="auto">
              <a:xfrm>
                <a:off x="2393950" y="2106613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" name="Line 22"/>
              <p:cNvSpPr>
                <a:spLocks noChangeShapeType="1"/>
              </p:cNvSpPr>
              <p:nvPr/>
            </p:nvSpPr>
            <p:spPr bwMode="auto">
              <a:xfrm>
                <a:off x="2393950" y="1968500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" name="Line 23"/>
              <p:cNvSpPr>
                <a:spLocks noChangeShapeType="1"/>
              </p:cNvSpPr>
              <p:nvPr/>
            </p:nvSpPr>
            <p:spPr bwMode="auto">
              <a:xfrm>
                <a:off x="2393950" y="1833563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" name="Line 24"/>
              <p:cNvSpPr>
                <a:spLocks noChangeShapeType="1"/>
              </p:cNvSpPr>
              <p:nvPr/>
            </p:nvSpPr>
            <p:spPr bwMode="auto">
              <a:xfrm>
                <a:off x="2393950" y="1695450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" name="Line 27"/>
              <p:cNvSpPr>
                <a:spLocks noChangeShapeType="1"/>
              </p:cNvSpPr>
              <p:nvPr/>
            </p:nvSpPr>
            <p:spPr bwMode="auto">
              <a:xfrm>
                <a:off x="2393950" y="2522538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1046" name="组合 1045"/>
            <p:cNvGrpSpPr/>
            <p:nvPr/>
          </p:nvGrpSpPr>
          <p:grpSpPr>
            <a:xfrm>
              <a:off x="3862388" y="2049413"/>
              <a:ext cx="561975" cy="473075"/>
              <a:chOff x="2027238" y="2425700"/>
              <a:chExt cx="561975" cy="473075"/>
            </a:xfrm>
          </p:grpSpPr>
          <p:sp>
            <p:nvSpPr>
              <p:cNvPr id="1034" name="Freeform 37"/>
              <p:cNvSpPr/>
              <p:nvPr/>
            </p:nvSpPr>
            <p:spPr bwMode="auto">
              <a:xfrm>
                <a:off x="2138363" y="2425700"/>
                <a:ext cx="338137" cy="228600"/>
              </a:xfrm>
              <a:custGeom>
                <a:avLst/>
                <a:gdLst>
                  <a:gd name="T0" fmla="*/ 90 w 90"/>
                  <a:gd name="T1" fmla="*/ 52 h 61"/>
                  <a:gd name="T2" fmla="*/ 81 w 90"/>
                  <a:gd name="T3" fmla="*/ 61 h 61"/>
                  <a:gd name="T4" fmla="*/ 9 w 90"/>
                  <a:gd name="T5" fmla="*/ 61 h 61"/>
                  <a:gd name="T6" fmla="*/ 0 w 90"/>
                  <a:gd name="T7" fmla="*/ 52 h 61"/>
                  <a:gd name="T8" fmla="*/ 0 w 90"/>
                  <a:gd name="T9" fmla="*/ 9 h 61"/>
                  <a:gd name="T10" fmla="*/ 9 w 90"/>
                  <a:gd name="T11" fmla="*/ 0 h 61"/>
                  <a:gd name="T12" fmla="*/ 81 w 90"/>
                  <a:gd name="T13" fmla="*/ 0 h 61"/>
                  <a:gd name="T14" fmla="*/ 90 w 90"/>
                  <a:gd name="T15" fmla="*/ 9 h 61"/>
                  <a:gd name="T16" fmla="*/ 90 w 90"/>
                  <a:gd name="T17" fmla="*/ 5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61">
                    <a:moveTo>
                      <a:pt x="90" y="52"/>
                    </a:moveTo>
                    <a:cubicBezTo>
                      <a:pt x="90" y="57"/>
                      <a:pt x="86" y="61"/>
                      <a:pt x="81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4" y="61"/>
                      <a:pt x="0" y="57"/>
                      <a:pt x="0" y="52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86" y="0"/>
                      <a:pt x="90" y="4"/>
                      <a:pt x="90" y="9"/>
                    </a:cubicBezTo>
                    <a:lnTo>
                      <a:pt x="90" y="52"/>
                    </a:lnTo>
                    <a:close/>
                  </a:path>
                </a:pathLst>
              </a:custGeom>
              <a:solidFill>
                <a:srgbClr val="8F65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5" name="Freeform 38"/>
              <p:cNvSpPr/>
              <p:nvPr/>
            </p:nvSpPr>
            <p:spPr bwMode="auto">
              <a:xfrm>
                <a:off x="2101850" y="2511425"/>
                <a:ext cx="412750" cy="57150"/>
              </a:xfrm>
              <a:custGeom>
                <a:avLst/>
                <a:gdLst>
                  <a:gd name="T0" fmla="*/ 110 w 110"/>
                  <a:gd name="T1" fmla="*/ 7 h 15"/>
                  <a:gd name="T2" fmla="*/ 103 w 110"/>
                  <a:gd name="T3" fmla="*/ 15 h 15"/>
                  <a:gd name="T4" fmla="*/ 7 w 110"/>
                  <a:gd name="T5" fmla="*/ 15 h 15"/>
                  <a:gd name="T6" fmla="*/ 0 w 110"/>
                  <a:gd name="T7" fmla="*/ 7 h 15"/>
                  <a:gd name="T8" fmla="*/ 0 w 110"/>
                  <a:gd name="T9" fmla="*/ 7 h 15"/>
                  <a:gd name="T10" fmla="*/ 7 w 110"/>
                  <a:gd name="T11" fmla="*/ 0 h 15"/>
                  <a:gd name="T12" fmla="*/ 103 w 110"/>
                  <a:gd name="T13" fmla="*/ 0 h 15"/>
                  <a:gd name="T14" fmla="*/ 110 w 110"/>
                  <a:gd name="T15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0" h="15">
                    <a:moveTo>
                      <a:pt x="110" y="7"/>
                    </a:moveTo>
                    <a:cubicBezTo>
                      <a:pt x="110" y="11"/>
                      <a:pt x="107" y="15"/>
                      <a:pt x="103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3" y="15"/>
                      <a:pt x="0" y="11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7" y="0"/>
                      <a:pt x="110" y="3"/>
                      <a:pt x="110" y="7"/>
                    </a:cubicBezTo>
                    <a:close/>
                  </a:path>
                </a:pathLst>
              </a:custGeom>
              <a:solidFill>
                <a:srgbClr val="FFBC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6" name="Freeform 39"/>
              <p:cNvSpPr/>
              <p:nvPr/>
            </p:nvSpPr>
            <p:spPr bwMode="auto">
              <a:xfrm>
                <a:off x="2027238" y="2613025"/>
                <a:ext cx="561975" cy="269875"/>
              </a:xfrm>
              <a:custGeom>
                <a:avLst/>
                <a:gdLst>
                  <a:gd name="T0" fmla="*/ 150 w 150"/>
                  <a:gd name="T1" fmla="*/ 63 h 72"/>
                  <a:gd name="T2" fmla="*/ 141 w 150"/>
                  <a:gd name="T3" fmla="*/ 72 h 72"/>
                  <a:gd name="T4" fmla="*/ 9 w 150"/>
                  <a:gd name="T5" fmla="*/ 72 h 72"/>
                  <a:gd name="T6" fmla="*/ 0 w 150"/>
                  <a:gd name="T7" fmla="*/ 63 h 72"/>
                  <a:gd name="T8" fmla="*/ 0 w 150"/>
                  <a:gd name="T9" fmla="*/ 9 h 72"/>
                  <a:gd name="T10" fmla="*/ 9 w 150"/>
                  <a:gd name="T11" fmla="*/ 0 h 72"/>
                  <a:gd name="T12" fmla="*/ 141 w 150"/>
                  <a:gd name="T13" fmla="*/ 0 h 72"/>
                  <a:gd name="T14" fmla="*/ 150 w 150"/>
                  <a:gd name="T15" fmla="*/ 9 h 72"/>
                  <a:gd name="T16" fmla="*/ 150 w 150"/>
                  <a:gd name="T17" fmla="*/ 63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0" h="72">
                    <a:moveTo>
                      <a:pt x="150" y="63"/>
                    </a:moveTo>
                    <a:cubicBezTo>
                      <a:pt x="150" y="68"/>
                      <a:pt x="146" y="72"/>
                      <a:pt x="141" y="72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4" y="72"/>
                      <a:pt x="0" y="68"/>
                      <a:pt x="0" y="6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46" y="0"/>
                      <a:pt x="150" y="4"/>
                      <a:pt x="150" y="9"/>
                    </a:cubicBezTo>
                    <a:lnTo>
                      <a:pt x="150" y="63"/>
                    </a:lnTo>
                    <a:close/>
                  </a:path>
                </a:pathLst>
              </a:custGeom>
              <a:solidFill>
                <a:srgbClr val="8F65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7" name="Freeform 40"/>
              <p:cNvSpPr/>
              <p:nvPr/>
            </p:nvSpPr>
            <p:spPr bwMode="auto">
              <a:xfrm>
                <a:off x="2085975" y="2654300"/>
                <a:ext cx="60325" cy="198438"/>
              </a:xfrm>
              <a:custGeom>
                <a:avLst/>
                <a:gdLst>
                  <a:gd name="T0" fmla="*/ 16 w 16"/>
                  <a:gd name="T1" fmla="*/ 45 h 53"/>
                  <a:gd name="T2" fmla="*/ 8 w 16"/>
                  <a:gd name="T3" fmla="*/ 53 h 53"/>
                  <a:gd name="T4" fmla="*/ 8 w 16"/>
                  <a:gd name="T5" fmla="*/ 53 h 53"/>
                  <a:gd name="T6" fmla="*/ 0 w 16"/>
                  <a:gd name="T7" fmla="*/ 45 h 53"/>
                  <a:gd name="T8" fmla="*/ 0 w 16"/>
                  <a:gd name="T9" fmla="*/ 8 h 53"/>
                  <a:gd name="T10" fmla="*/ 8 w 16"/>
                  <a:gd name="T11" fmla="*/ 0 h 53"/>
                  <a:gd name="T12" fmla="*/ 8 w 16"/>
                  <a:gd name="T13" fmla="*/ 0 h 53"/>
                  <a:gd name="T14" fmla="*/ 16 w 16"/>
                  <a:gd name="T15" fmla="*/ 8 h 53"/>
                  <a:gd name="T16" fmla="*/ 16 w 16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53">
                    <a:moveTo>
                      <a:pt x="16" y="45"/>
                    </a:moveTo>
                    <a:cubicBezTo>
                      <a:pt x="16" y="49"/>
                      <a:pt x="12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4" y="53"/>
                      <a:pt x="0" y="49"/>
                      <a:pt x="0" y="45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2" y="0"/>
                      <a:pt x="16" y="4"/>
                      <a:pt x="16" y="8"/>
                    </a:cubicBezTo>
                    <a:lnTo>
                      <a:pt x="16" y="45"/>
                    </a:lnTo>
                    <a:close/>
                  </a:path>
                </a:pathLst>
              </a:custGeom>
              <a:solidFill>
                <a:srgbClr val="775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8" name="Freeform 41"/>
              <p:cNvSpPr/>
              <p:nvPr/>
            </p:nvSpPr>
            <p:spPr bwMode="auto">
              <a:xfrm>
                <a:off x="2214563" y="2654300"/>
                <a:ext cx="60325" cy="198438"/>
              </a:xfrm>
              <a:custGeom>
                <a:avLst/>
                <a:gdLst>
                  <a:gd name="T0" fmla="*/ 16 w 16"/>
                  <a:gd name="T1" fmla="*/ 45 h 53"/>
                  <a:gd name="T2" fmla="*/ 8 w 16"/>
                  <a:gd name="T3" fmla="*/ 53 h 53"/>
                  <a:gd name="T4" fmla="*/ 8 w 16"/>
                  <a:gd name="T5" fmla="*/ 53 h 53"/>
                  <a:gd name="T6" fmla="*/ 0 w 16"/>
                  <a:gd name="T7" fmla="*/ 45 h 53"/>
                  <a:gd name="T8" fmla="*/ 0 w 16"/>
                  <a:gd name="T9" fmla="*/ 8 h 53"/>
                  <a:gd name="T10" fmla="*/ 8 w 16"/>
                  <a:gd name="T11" fmla="*/ 0 h 53"/>
                  <a:gd name="T12" fmla="*/ 8 w 16"/>
                  <a:gd name="T13" fmla="*/ 0 h 53"/>
                  <a:gd name="T14" fmla="*/ 16 w 16"/>
                  <a:gd name="T15" fmla="*/ 8 h 53"/>
                  <a:gd name="T16" fmla="*/ 16 w 16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53">
                    <a:moveTo>
                      <a:pt x="16" y="45"/>
                    </a:moveTo>
                    <a:cubicBezTo>
                      <a:pt x="16" y="49"/>
                      <a:pt x="12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4" y="53"/>
                      <a:pt x="0" y="49"/>
                      <a:pt x="0" y="45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2" y="0"/>
                      <a:pt x="16" y="4"/>
                      <a:pt x="16" y="8"/>
                    </a:cubicBezTo>
                    <a:lnTo>
                      <a:pt x="16" y="45"/>
                    </a:lnTo>
                    <a:close/>
                  </a:path>
                </a:pathLst>
              </a:custGeom>
              <a:solidFill>
                <a:srgbClr val="775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9" name="Freeform 42"/>
              <p:cNvSpPr/>
              <p:nvPr/>
            </p:nvSpPr>
            <p:spPr bwMode="auto">
              <a:xfrm>
                <a:off x="2341563" y="2654300"/>
                <a:ext cx="60325" cy="198438"/>
              </a:xfrm>
              <a:custGeom>
                <a:avLst/>
                <a:gdLst>
                  <a:gd name="T0" fmla="*/ 16 w 16"/>
                  <a:gd name="T1" fmla="*/ 45 h 53"/>
                  <a:gd name="T2" fmla="*/ 8 w 16"/>
                  <a:gd name="T3" fmla="*/ 53 h 53"/>
                  <a:gd name="T4" fmla="*/ 8 w 16"/>
                  <a:gd name="T5" fmla="*/ 53 h 53"/>
                  <a:gd name="T6" fmla="*/ 0 w 16"/>
                  <a:gd name="T7" fmla="*/ 45 h 53"/>
                  <a:gd name="T8" fmla="*/ 0 w 16"/>
                  <a:gd name="T9" fmla="*/ 8 h 53"/>
                  <a:gd name="T10" fmla="*/ 8 w 16"/>
                  <a:gd name="T11" fmla="*/ 0 h 53"/>
                  <a:gd name="T12" fmla="*/ 8 w 16"/>
                  <a:gd name="T13" fmla="*/ 0 h 53"/>
                  <a:gd name="T14" fmla="*/ 16 w 16"/>
                  <a:gd name="T15" fmla="*/ 8 h 53"/>
                  <a:gd name="T16" fmla="*/ 16 w 16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53">
                    <a:moveTo>
                      <a:pt x="16" y="45"/>
                    </a:moveTo>
                    <a:cubicBezTo>
                      <a:pt x="16" y="49"/>
                      <a:pt x="12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4" y="53"/>
                      <a:pt x="0" y="49"/>
                      <a:pt x="0" y="45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2" y="0"/>
                      <a:pt x="16" y="4"/>
                      <a:pt x="16" y="8"/>
                    </a:cubicBezTo>
                    <a:lnTo>
                      <a:pt x="16" y="45"/>
                    </a:lnTo>
                    <a:close/>
                  </a:path>
                </a:pathLst>
              </a:custGeom>
              <a:solidFill>
                <a:srgbClr val="775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40" name="Freeform 43"/>
              <p:cNvSpPr/>
              <p:nvPr/>
            </p:nvSpPr>
            <p:spPr bwMode="auto">
              <a:xfrm>
                <a:off x="2468563" y="2654300"/>
                <a:ext cx="60325" cy="198438"/>
              </a:xfrm>
              <a:custGeom>
                <a:avLst/>
                <a:gdLst>
                  <a:gd name="T0" fmla="*/ 16 w 16"/>
                  <a:gd name="T1" fmla="*/ 45 h 53"/>
                  <a:gd name="T2" fmla="*/ 8 w 16"/>
                  <a:gd name="T3" fmla="*/ 53 h 53"/>
                  <a:gd name="T4" fmla="*/ 8 w 16"/>
                  <a:gd name="T5" fmla="*/ 53 h 53"/>
                  <a:gd name="T6" fmla="*/ 0 w 16"/>
                  <a:gd name="T7" fmla="*/ 45 h 53"/>
                  <a:gd name="T8" fmla="*/ 0 w 16"/>
                  <a:gd name="T9" fmla="*/ 8 h 53"/>
                  <a:gd name="T10" fmla="*/ 8 w 16"/>
                  <a:gd name="T11" fmla="*/ 0 h 53"/>
                  <a:gd name="T12" fmla="*/ 8 w 16"/>
                  <a:gd name="T13" fmla="*/ 0 h 53"/>
                  <a:gd name="T14" fmla="*/ 16 w 16"/>
                  <a:gd name="T15" fmla="*/ 8 h 53"/>
                  <a:gd name="T16" fmla="*/ 16 w 16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53">
                    <a:moveTo>
                      <a:pt x="16" y="45"/>
                    </a:moveTo>
                    <a:cubicBezTo>
                      <a:pt x="16" y="49"/>
                      <a:pt x="12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4" y="53"/>
                      <a:pt x="0" y="49"/>
                      <a:pt x="0" y="45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2" y="0"/>
                      <a:pt x="16" y="4"/>
                      <a:pt x="16" y="8"/>
                    </a:cubicBezTo>
                    <a:lnTo>
                      <a:pt x="16" y="45"/>
                    </a:lnTo>
                    <a:close/>
                  </a:path>
                </a:pathLst>
              </a:custGeom>
              <a:solidFill>
                <a:srgbClr val="775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41" name="Freeform 44"/>
              <p:cNvSpPr/>
              <p:nvPr/>
            </p:nvSpPr>
            <p:spPr bwMode="auto">
              <a:xfrm>
                <a:off x="2074863" y="2882900"/>
                <a:ext cx="473075" cy="15875"/>
              </a:xfrm>
              <a:custGeom>
                <a:avLst/>
                <a:gdLst>
                  <a:gd name="T0" fmla="*/ 126 w 126"/>
                  <a:gd name="T1" fmla="*/ 2 h 4"/>
                  <a:gd name="T2" fmla="*/ 124 w 126"/>
                  <a:gd name="T3" fmla="*/ 4 h 4"/>
                  <a:gd name="T4" fmla="*/ 2 w 126"/>
                  <a:gd name="T5" fmla="*/ 4 h 4"/>
                  <a:gd name="T6" fmla="*/ 0 w 126"/>
                  <a:gd name="T7" fmla="*/ 2 h 4"/>
                  <a:gd name="T8" fmla="*/ 0 w 126"/>
                  <a:gd name="T9" fmla="*/ 2 h 4"/>
                  <a:gd name="T10" fmla="*/ 2 w 126"/>
                  <a:gd name="T11" fmla="*/ 0 h 4"/>
                  <a:gd name="T12" fmla="*/ 124 w 126"/>
                  <a:gd name="T13" fmla="*/ 0 h 4"/>
                  <a:gd name="T14" fmla="*/ 126 w 126"/>
                  <a:gd name="T1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6" h="4">
                    <a:moveTo>
                      <a:pt x="126" y="2"/>
                    </a:moveTo>
                    <a:cubicBezTo>
                      <a:pt x="126" y="3"/>
                      <a:pt x="125" y="4"/>
                      <a:pt x="124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5" y="0"/>
                      <a:pt x="126" y="1"/>
                      <a:pt x="126" y="2"/>
                    </a:cubicBezTo>
                    <a:close/>
                  </a:path>
                </a:pathLst>
              </a:custGeom>
              <a:solidFill>
                <a:srgbClr val="502E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42" name="Rectangle 45"/>
              <p:cNvSpPr>
                <a:spLocks noChangeArrowheads="1"/>
              </p:cNvSpPr>
              <p:nvPr/>
            </p:nvSpPr>
            <p:spPr bwMode="auto">
              <a:xfrm>
                <a:off x="2138363" y="2568575"/>
                <a:ext cx="338137" cy="44450"/>
              </a:xfrm>
              <a:prstGeom prst="rect">
                <a:avLst/>
              </a:prstGeom>
              <a:solidFill>
                <a:srgbClr val="775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</p:grpSp>
      <p:sp>
        <p:nvSpPr>
          <p:cNvPr id="71" name="TextBox 70"/>
          <p:cNvSpPr txBox="1"/>
          <p:nvPr/>
        </p:nvSpPr>
        <p:spPr>
          <a:xfrm>
            <a:off x="3904608" y="3555707"/>
            <a:ext cx="43036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dirty="0">
                <a:ln w="6350">
                  <a:noFill/>
                </a:ln>
                <a:latin typeface="宋体" pitchFamily="2" charset="-122"/>
                <a:ea typeface="宋体" pitchFamily="2" charset="-122"/>
              </a:rPr>
              <a:t>例会汇报</a:t>
            </a:r>
          </a:p>
        </p:txBody>
      </p:sp>
      <p:grpSp>
        <p:nvGrpSpPr>
          <p:cNvPr id="73" name="组合 72"/>
          <p:cNvGrpSpPr/>
          <p:nvPr/>
        </p:nvGrpSpPr>
        <p:grpSpPr>
          <a:xfrm>
            <a:off x="4943872" y="5071046"/>
            <a:ext cx="232408" cy="232405"/>
            <a:chOff x="801291" y="3535885"/>
            <a:chExt cx="219347" cy="219347"/>
          </a:xfrm>
        </p:grpSpPr>
        <p:sp>
          <p:nvSpPr>
            <p:cNvPr id="74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rgbClr val="FF9101"/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dist" defTabSz="1219170">
                <a:defRPr/>
              </a:pPr>
              <a:endParaRPr lang="zh-CN" altLang="en-US" sz="2133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76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rgbClr val="FEFAEE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>
                  <a:defRPr/>
                </a:pPr>
                <a:endParaRPr lang="zh-CN" altLang="en-US" sz="2133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77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rgbClr val="FEFAEE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>
                  <a:defRPr/>
                </a:pPr>
                <a:endParaRPr lang="zh-CN" altLang="en-US" sz="2133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78" name="Group 14"/>
          <p:cNvGrpSpPr/>
          <p:nvPr/>
        </p:nvGrpSpPr>
        <p:grpSpPr bwMode="auto">
          <a:xfrm>
            <a:off x="6467320" y="5073555"/>
            <a:ext cx="232408" cy="232405"/>
            <a:chOff x="4248" y="3024"/>
            <a:chExt cx="600" cy="599"/>
          </a:xfrm>
        </p:grpSpPr>
        <p:sp>
          <p:nvSpPr>
            <p:cNvPr id="79" name="Oval 15"/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rgbClr val="FF9101"/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dist" defTabSz="1219170">
                <a:defRPr/>
              </a:pPr>
              <a:endParaRPr lang="zh-CN" altLang="en-US" sz="2133" ker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80" name="Group 16"/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81" name="Freeform 17"/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rgbClr val="FEFAEE"/>
              </a:solidFill>
              <a:ln w="635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>
                  <a:defRPr/>
                </a:pPr>
                <a:endParaRPr lang="zh-CN" altLang="en-US" sz="2133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82" name="Freeform 18"/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rgbClr val="FEFAEE"/>
              </a:solidFill>
              <a:ln w="635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>
                  <a:defRPr/>
                </a:pPr>
                <a:endParaRPr lang="zh-CN" altLang="en-US" sz="2133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sp>
        <p:nvSpPr>
          <p:cNvPr id="83" name="Text Box 19"/>
          <p:cNvSpPr txBox="1">
            <a:spLocks noChangeArrowheads="1"/>
          </p:cNvSpPr>
          <p:nvPr/>
        </p:nvSpPr>
        <p:spPr bwMode="auto">
          <a:xfrm>
            <a:off x="5195527" y="5015542"/>
            <a:ext cx="699230" cy="297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宋体" pitchFamily="2" charset="-122"/>
                <a:ea typeface="宋体" pitchFamily="2" charset="-122"/>
              </a:rPr>
              <a:t>寇珑璇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84" name="Text Box 20"/>
          <p:cNvSpPr txBox="1">
            <a:spLocks noChangeArrowheads="1"/>
          </p:cNvSpPr>
          <p:nvPr/>
        </p:nvSpPr>
        <p:spPr bwMode="auto">
          <a:xfrm>
            <a:off x="6726638" y="5014570"/>
            <a:ext cx="1034257" cy="297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1333" dirty="0">
                <a:solidFill>
                  <a:schemeClr val="bg1">
                    <a:lumMod val="50000"/>
                  </a:schemeClr>
                </a:solidFill>
                <a:latin typeface="宋体" pitchFamily="2" charset="-122"/>
                <a:ea typeface="宋体" pitchFamily="2" charset="-122"/>
              </a:rPr>
              <a:t>2020/03/29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cxnSp>
        <p:nvCxnSpPr>
          <p:cNvPr id="85" name="直接连接符 84"/>
          <p:cNvCxnSpPr/>
          <p:nvPr/>
        </p:nvCxnSpPr>
        <p:spPr>
          <a:xfrm>
            <a:off x="2351584" y="4535805"/>
            <a:ext cx="7488832" cy="0"/>
          </a:xfrm>
          <a:prstGeom prst="line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</p:cxnSp>
      <p:sp>
        <p:nvSpPr>
          <p:cNvPr id="1053" name="矩形 1052"/>
          <p:cNvSpPr/>
          <p:nvPr/>
        </p:nvSpPr>
        <p:spPr>
          <a:xfrm>
            <a:off x="0" y="6761989"/>
            <a:ext cx="12192000" cy="96011"/>
          </a:xfrm>
          <a:prstGeom prst="rect">
            <a:avLst/>
          </a:prstGeom>
          <a:solidFill>
            <a:srgbClr val="FF9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47193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>
            <a:extLst>
              <a:ext uri="{FF2B5EF4-FFF2-40B4-BE49-F238E27FC236}">
                <a16:creationId xmlns:a16="http://schemas.microsoft.com/office/drawing/2014/main" xmlns="" id="{971ACA2D-768F-460B-83FA-66FBB00201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419" y="1796819"/>
            <a:ext cx="10465163" cy="3264363"/>
          </a:xfrm>
          <a:prstGeom prst="rect">
            <a:avLst/>
          </a:prstGeom>
          <a:solidFill>
            <a:schemeClr val="bg2">
              <a:lumMod val="90000"/>
              <a:alpha val="2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zh-CN" altLang="en-US" sz="2400"/>
          </a:p>
        </p:txBody>
      </p:sp>
      <p:sp>
        <p:nvSpPr>
          <p:cNvPr id="2" name="Text Box 42">
            <a:extLst>
              <a:ext uri="{FF2B5EF4-FFF2-40B4-BE49-F238E27FC236}">
                <a16:creationId xmlns:a16="http://schemas.microsoft.com/office/drawing/2014/main" xmlns="" id="{FCFB7F01-0E26-4197-9CB1-54CBA9037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58848" y="355601"/>
            <a:ext cx="127432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2400" b="1" dirty="0" err="1">
                <a:solidFill>
                  <a:srgbClr val="FF9101"/>
                </a:solidFill>
              </a:rPr>
              <a:t>Tsfresh</a:t>
            </a:r>
            <a:endParaRPr lang="en-US" altLang="zh-CN" sz="2400" b="1" dirty="0">
              <a:solidFill>
                <a:srgbClr val="FF9101"/>
              </a:solidFill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xmlns="" id="{77D86E60-FAC1-4693-8BB2-CE518B037819}"/>
              </a:ext>
            </a:extLst>
          </p:cNvPr>
          <p:cNvCxnSpPr/>
          <p:nvPr/>
        </p:nvCxnSpPr>
        <p:spPr>
          <a:xfrm>
            <a:off x="5635735" y="805483"/>
            <a:ext cx="92053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73D7C96B-FCC8-4DA9-89B5-33399E2558AF}"/>
              </a:ext>
            </a:extLst>
          </p:cNvPr>
          <p:cNvSpPr txBox="1"/>
          <p:nvPr/>
        </p:nvSpPr>
        <p:spPr>
          <a:xfrm>
            <a:off x="1103446" y="2259450"/>
            <a:ext cx="99851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FF9101"/>
              </a:buClr>
            </a:pPr>
            <a:r>
              <a:rPr lang="en-US" altLang="zh-CN" sz="2400" dirty="0" err="1"/>
              <a:t>Tsfresh</a:t>
            </a:r>
            <a:r>
              <a:rPr lang="zh-CN" altLang="en-US" sz="2400" dirty="0"/>
              <a:t>是</a:t>
            </a:r>
            <a:r>
              <a:rPr lang="zh-CN" altLang="en-US" sz="2400" b="1" dirty="0"/>
              <a:t>处理</a:t>
            </a:r>
            <a:r>
              <a:rPr lang="zh-CN" altLang="en-US" sz="2400" b="1" dirty="0"/>
              <a:t>时间序列的关系数据库</a:t>
            </a:r>
            <a:r>
              <a:rPr lang="zh-CN" altLang="en-US" sz="2400" dirty="0"/>
              <a:t>的特征工程工具，能自动从时间序列中提取</a:t>
            </a:r>
            <a:r>
              <a:rPr lang="en-US" altLang="zh-CN" sz="2400" dirty="0"/>
              <a:t>100</a:t>
            </a:r>
            <a:r>
              <a:rPr lang="zh-CN" altLang="en-US" sz="2400" dirty="0"/>
              <a:t>多个特征。该软件包包含多种特征提取方法和一种稳健的特征选择算法，还包含评价这些特征对回归或分类任务的解释能力和重要性的方法。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9682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>
            <a:extLst>
              <a:ext uri="{FF2B5EF4-FFF2-40B4-BE49-F238E27FC236}">
                <a16:creationId xmlns:a16="http://schemas.microsoft.com/office/drawing/2014/main" xmlns="" id="{971ACA2D-768F-460B-83FA-66FBB00201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419" y="852440"/>
            <a:ext cx="10465163" cy="3264363"/>
          </a:xfrm>
          <a:prstGeom prst="rect">
            <a:avLst/>
          </a:prstGeom>
          <a:solidFill>
            <a:schemeClr val="bg2">
              <a:lumMod val="90000"/>
              <a:alpha val="2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zh-CN" altLang="en-US" sz="2400"/>
          </a:p>
        </p:txBody>
      </p:sp>
      <p:sp>
        <p:nvSpPr>
          <p:cNvPr id="2" name="Text Box 42">
            <a:extLst>
              <a:ext uri="{FF2B5EF4-FFF2-40B4-BE49-F238E27FC236}">
                <a16:creationId xmlns:a16="http://schemas.microsoft.com/office/drawing/2014/main" xmlns="" id="{FCFB7F01-0E26-4197-9CB1-54CBA9037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58848" y="355601"/>
            <a:ext cx="127432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2400" b="1" dirty="0" err="1">
                <a:solidFill>
                  <a:srgbClr val="FF9101"/>
                </a:solidFill>
              </a:rPr>
              <a:t>Tsfresh</a:t>
            </a:r>
            <a:endParaRPr lang="en-US" altLang="zh-CN" sz="2400" b="1" dirty="0">
              <a:solidFill>
                <a:srgbClr val="FF9101"/>
              </a:solidFill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xmlns="" id="{77D86E60-FAC1-4693-8BB2-CE518B037819}"/>
              </a:ext>
            </a:extLst>
          </p:cNvPr>
          <p:cNvCxnSpPr/>
          <p:nvPr/>
        </p:nvCxnSpPr>
        <p:spPr>
          <a:xfrm>
            <a:off x="5635735" y="805483"/>
            <a:ext cx="92053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73D7C96B-FCC8-4DA9-89B5-33399E2558AF}"/>
              </a:ext>
            </a:extLst>
          </p:cNvPr>
          <p:cNvSpPr txBox="1"/>
          <p:nvPr/>
        </p:nvSpPr>
        <p:spPr>
          <a:xfrm>
            <a:off x="1103446" y="1067567"/>
            <a:ext cx="99851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FF9101"/>
              </a:buClr>
            </a:pPr>
            <a:r>
              <a:rPr lang="en-US" altLang="zh-CN" sz="2400" dirty="0" err="1"/>
              <a:t>TsFresh</a:t>
            </a:r>
            <a:r>
              <a:rPr lang="zh-CN" altLang="en-US" sz="2400" dirty="0"/>
              <a:t>能自动地计算出大量的</a:t>
            </a:r>
            <a:r>
              <a:rPr lang="zh-CN" altLang="en-US" sz="2400" b="1" dirty="0"/>
              <a:t>时间序列特征</a:t>
            </a:r>
            <a:r>
              <a:rPr lang="zh-CN" altLang="en-US" sz="2400" dirty="0"/>
              <a:t>，即所谓的特征，这些特征描述了时间序列的基本特征，如</a:t>
            </a:r>
            <a:r>
              <a:rPr lang="zh-CN" altLang="en-US" sz="2400" b="1" dirty="0"/>
              <a:t>峰数</a:t>
            </a:r>
            <a:r>
              <a:rPr lang="zh-CN" altLang="en-US" sz="2400" dirty="0"/>
              <a:t>、</a:t>
            </a:r>
            <a:r>
              <a:rPr lang="zh-CN" altLang="en-US" sz="2400" b="1" dirty="0"/>
              <a:t>平均值</a:t>
            </a:r>
            <a:r>
              <a:rPr lang="zh-CN" altLang="en-US" sz="2400" dirty="0"/>
              <a:t>或</a:t>
            </a:r>
            <a:r>
              <a:rPr lang="zh-CN" altLang="en-US" sz="2400" b="1" dirty="0"/>
              <a:t>最大值</a:t>
            </a:r>
            <a:r>
              <a:rPr lang="zh-CN" altLang="en-US" sz="2400" dirty="0"/>
              <a:t>或</a:t>
            </a:r>
            <a:r>
              <a:rPr lang="zh-CN" altLang="en-US" sz="2400" b="1" dirty="0"/>
              <a:t>更复杂的特征</a:t>
            </a:r>
            <a:r>
              <a:rPr lang="zh-CN" altLang="en-US" sz="2400" dirty="0"/>
              <a:t>，如时间反转对称统计。同时通过假设检验来将特征消减到最能解释趋势的特征，称为去相关性。然后，可以使用这些特征集在时间序列上构造统计或机器学习模型，例如在回归或分类任务中使用。</a:t>
            </a:r>
            <a:endParaRPr lang="en-US" altLang="zh-CN" sz="2400" dirty="0"/>
          </a:p>
        </p:txBody>
      </p:sp>
      <p:pic>
        <p:nvPicPr>
          <p:cNvPr id="1026" name="Picture 2" descr="从示例时间序列中提取的特征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1989" y="3893880"/>
            <a:ext cx="4408025" cy="277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877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457" y="1892829"/>
            <a:ext cx="9718631" cy="196425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455" y="4293096"/>
            <a:ext cx="9718631" cy="1964251"/>
          </a:xfrm>
          <a:prstGeom prst="rect">
            <a:avLst/>
          </a:prstGeom>
        </p:spPr>
      </p:pic>
      <p:sp>
        <p:nvSpPr>
          <p:cNvPr id="2" name="Text Box 42">
            <a:extLst>
              <a:ext uri="{FF2B5EF4-FFF2-40B4-BE49-F238E27FC236}">
                <a16:creationId xmlns:a16="http://schemas.microsoft.com/office/drawing/2014/main" xmlns="" id="{FCFB7F01-0E26-4197-9CB1-54CBA9037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0089" y="355601"/>
            <a:ext cx="251184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2400" b="1" dirty="0" err="1">
                <a:solidFill>
                  <a:srgbClr val="FF9101"/>
                </a:solidFill>
              </a:rPr>
              <a:t>Tsfresh</a:t>
            </a:r>
            <a:r>
              <a:rPr lang="zh-CN" altLang="en-US" sz="2400" b="1" dirty="0">
                <a:solidFill>
                  <a:srgbClr val="FF9101"/>
                </a:solidFill>
              </a:rPr>
              <a:t>特征提取</a:t>
            </a:r>
            <a:endParaRPr lang="en-US" altLang="zh-CN" sz="2400" b="1" dirty="0">
              <a:solidFill>
                <a:srgbClr val="FF9101"/>
              </a:solidFill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xmlns="" id="{77D86E60-FAC1-4693-8BB2-CE518B037819}"/>
              </a:ext>
            </a:extLst>
          </p:cNvPr>
          <p:cNvCxnSpPr/>
          <p:nvPr/>
        </p:nvCxnSpPr>
        <p:spPr>
          <a:xfrm>
            <a:off x="5635735" y="805483"/>
            <a:ext cx="92053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662513" y="690202"/>
            <a:ext cx="23391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buClr>
                <a:srgbClr val="FF9101"/>
              </a:buClr>
            </a:pPr>
            <a:r>
              <a:rPr lang="zh-CN" altLang="en-US" sz="2400" dirty="0">
                <a:solidFill>
                  <a:srgbClr val="12B789"/>
                </a:solidFill>
                <a:ea typeface="微软雅黑" panose="020B0503020204020204" pitchFamily="34" charset="-122"/>
              </a:rPr>
              <a:t>机器人数据测试</a:t>
            </a:r>
            <a:endParaRPr lang="en-US" altLang="zh-CN" sz="2400" dirty="0">
              <a:solidFill>
                <a:srgbClr val="12B789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62379" y="3538645"/>
            <a:ext cx="999619" cy="3840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矩形 14"/>
          <p:cNvSpPr/>
          <p:nvPr/>
        </p:nvSpPr>
        <p:spPr>
          <a:xfrm>
            <a:off x="1862379" y="5933051"/>
            <a:ext cx="999619" cy="3840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1863681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603" y="1700808"/>
            <a:ext cx="9827421" cy="196425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603" y="3909053"/>
            <a:ext cx="9827421" cy="1964251"/>
          </a:xfrm>
          <a:prstGeom prst="rect">
            <a:avLst/>
          </a:prstGeom>
        </p:spPr>
      </p:pic>
      <p:sp>
        <p:nvSpPr>
          <p:cNvPr id="8" name="Text Box 42">
            <a:extLst>
              <a:ext uri="{FF2B5EF4-FFF2-40B4-BE49-F238E27FC236}">
                <a16:creationId xmlns:a16="http://schemas.microsoft.com/office/drawing/2014/main" xmlns="" id="{FCFB7F01-0E26-4197-9CB1-54CBA9037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0089" y="355601"/>
            <a:ext cx="251184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2400" b="1" dirty="0" err="1">
                <a:solidFill>
                  <a:srgbClr val="FF9101"/>
                </a:solidFill>
              </a:rPr>
              <a:t>Tsfresh</a:t>
            </a:r>
            <a:r>
              <a:rPr lang="zh-CN" altLang="en-US" sz="2400" b="1" dirty="0">
                <a:solidFill>
                  <a:srgbClr val="FF9101"/>
                </a:solidFill>
              </a:rPr>
              <a:t>特征提取</a:t>
            </a:r>
            <a:endParaRPr lang="en-US" altLang="zh-CN" sz="2400" b="1" dirty="0">
              <a:solidFill>
                <a:srgbClr val="FF9101"/>
              </a:solidFill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xmlns="" id="{77D86E60-FAC1-4693-8BB2-CE518B037819}"/>
              </a:ext>
            </a:extLst>
          </p:cNvPr>
          <p:cNvCxnSpPr/>
          <p:nvPr/>
        </p:nvCxnSpPr>
        <p:spPr>
          <a:xfrm>
            <a:off x="5635735" y="805483"/>
            <a:ext cx="92053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662513" y="690202"/>
            <a:ext cx="355578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buClr>
                <a:srgbClr val="FF9101"/>
              </a:buClr>
            </a:pPr>
            <a:r>
              <a:rPr lang="en-US" altLang="zh-CN" sz="2400" dirty="0">
                <a:solidFill>
                  <a:srgbClr val="12B789"/>
                </a:solidFill>
                <a:ea typeface="微软雅黑" panose="020B0503020204020204" pitchFamily="34" charset="-122"/>
              </a:rPr>
              <a:t>DF13-2-A4H-</a:t>
            </a:r>
            <a:r>
              <a:rPr lang="zh-CN" altLang="en-US" sz="2400" dirty="0">
                <a:solidFill>
                  <a:srgbClr val="12B789"/>
                </a:solidFill>
                <a:ea typeface="微软雅黑" panose="020B0503020204020204" pitchFamily="34" charset="-122"/>
              </a:rPr>
              <a:t>第一次卡钻</a:t>
            </a:r>
            <a:endParaRPr lang="en-US" altLang="zh-CN" sz="2400" dirty="0">
              <a:solidFill>
                <a:srgbClr val="12B789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755124" y="855502"/>
            <a:ext cx="2566728" cy="46166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CN" sz="2400" b="1" dirty="0" err="1"/>
              <a:t>extract_features</a:t>
            </a:r>
            <a:endParaRPr lang="zh-CN" altLang="en-US" sz="2400" b="1" dirty="0"/>
          </a:p>
        </p:txBody>
      </p:sp>
      <p:sp>
        <p:nvSpPr>
          <p:cNvPr id="13" name="文本框 12"/>
          <p:cNvSpPr txBox="1"/>
          <p:nvPr/>
        </p:nvSpPr>
        <p:spPr>
          <a:xfrm>
            <a:off x="1228603" y="6090841"/>
            <a:ext cx="634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数据：卡钻发生前半小时至卡钻发生后半小时</a:t>
            </a:r>
            <a:endParaRPr lang="zh-CN" altLang="en-US" sz="2400" dirty="0"/>
          </a:p>
        </p:txBody>
      </p:sp>
      <p:sp>
        <p:nvSpPr>
          <p:cNvPr id="2" name="矩形 1"/>
          <p:cNvSpPr/>
          <p:nvPr/>
        </p:nvSpPr>
        <p:spPr>
          <a:xfrm>
            <a:off x="1228603" y="3813043"/>
            <a:ext cx="9861264" cy="576064"/>
          </a:xfrm>
          <a:prstGeom prst="rect">
            <a:avLst/>
          </a:prstGeom>
          <a:noFill/>
          <a:ln>
            <a:solidFill>
              <a:srgbClr val="FF9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524545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2">
            <a:extLst>
              <a:ext uri="{FF2B5EF4-FFF2-40B4-BE49-F238E27FC236}">
                <a16:creationId xmlns:a16="http://schemas.microsoft.com/office/drawing/2014/main" xmlns="" id="{FCFB7F01-0E26-4197-9CB1-54CBA9037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4917" y="355601"/>
            <a:ext cx="14221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zh-CN" altLang="en-US" sz="2400" b="1" dirty="0">
                <a:solidFill>
                  <a:srgbClr val="FF9101"/>
                </a:solidFill>
              </a:rPr>
              <a:t>数据处理</a:t>
            </a:r>
            <a:endParaRPr lang="en-US" altLang="zh-CN" sz="2400" b="1" dirty="0">
              <a:solidFill>
                <a:srgbClr val="FF9101"/>
              </a:solidFill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xmlns="" id="{77D86E60-FAC1-4693-8BB2-CE518B037819}"/>
              </a:ext>
            </a:extLst>
          </p:cNvPr>
          <p:cNvCxnSpPr/>
          <p:nvPr/>
        </p:nvCxnSpPr>
        <p:spPr>
          <a:xfrm>
            <a:off x="5635735" y="805483"/>
            <a:ext cx="92053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584" y="2276873"/>
            <a:ext cx="7882389" cy="213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212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719403" y="1255367"/>
            <a:ext cx="10945216" cy="5261907"/>
            <a:chOff x="5267" y="771550"/>
            <a:chExt cx="6480720" cy="3091513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7" y="771550"/>
              <a:ext cx="6480720" cy="2464728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990"/>
            <a:stretch/>
          </p:blipFill>
          <p:spPr>
            <a:xfrm>
              <a:off x="5267" y="3236278"/>
              <a:ext cx="6480720" cy="626785"/>
            </a:xfrm>
            <a:prstGeom prst="rect">
              <a:avLst/>
            </a:prstGeom>
          </p:spPr>
        </p:pic>
      </p:grpSp>
      <p:sp>
        <p:nvSpPr>
          <p:cNvPr id="5" name="Text Box 42">
            <a:extLst>
              <a:ext uri="{FF2B5EF4-FFF2-40B4-BE49-F238E27FC236}">
                <a16:creationId xmlns:a16="http://schemas.microsoft.com/office/drawing/2014/main" xmlns="" id="{FCFB7F01-0E26-4197-9CB1-54CBA9037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9468" y="355601"/>
            <a:ext cx="189308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2400" b="1" dirty="0" err="1">
                <a:solidFill>
                  <a:srgbClr val="FF9101"/>
                </a:solidFill>
              </a:rPr>
              <a:t>Tsfresh</a:t>
            </a:r>
            <a:r>
              <a:rPr lang="zh-CN" altLang="en-US" sz="2400" b="1" dirty="0">
                <a:solidFill>
                  <a:srgbClr val="FF9101"/>
                </a:solidFill>
              </a:rPr>
              <a:t>函数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xmlns="" id="{77D86E60-FAC1-4693-8BB2-CE518B037819}"/>
              </a:ext>
            </a:extLst>
          </p:cNvPr>
          <p:cNvCxnSpPr/>
          <p:nvPr/>
        </p:nvCxnSpPr>
        <p:spPr>
          <a:xfrm>
            <a:off x="5635735" y="805483"/>
            <a:ext cx="92053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31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xmlns="" id="{77D86E60-FAC1-4693-8BB2-CE518B037819}"/>
              </a:ext>
            </a:extLst>
          </p:cNvPr>
          <p:cNvCxnSpPr/>
          <p:nvPr/>
        </p:nvCxnSpPr>
        <p:spPr>
          <a:xfrm>
            <a:off x="5635735" y="805483"/>
            <a:ext cx="92053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609220" y="1297925"/>
            <a:ext cx="10973560" cy="5280587"/>
            <a:chOff x="107504" y="1051886"/>
            <a:chExt cx="9144000" cy="4400184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193"/>
            <a:stretch/>
          </p:blipFill>
          <p:spPr>
            <a:xfrm>
              <a:off x="107504" y="1051886"/>
              <a:ext cx="9144000" cy="2298735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83" b="31254"/>
            <a:stretch/>
          </p:blipFill>
          <p:spPr>
            <a:xfrm>
              <a:off x="107504" y="3377025"/>
              <a:ext cx="9144000" cy="2075045"/>
            </a:xfrm>
            <a:prstGeom prst="rect">
              <a:avLst/>
            </a:prstGeom>
          </p:spPr>
        </p:pic>
      </p:grpSp>
      <p:sp>
        <p:nvSpPr>
          <p:cNvPr id="14" name="Text Box 42">
            <a:extLst>
              <a:ext uri="{FF2B5EF4-FFF2-40B4-BE49-F238E27FC236}">
                <a16:creationId xmlns:a16="http://schemas.microsoft.com/office/drawing/2014/main" xmlns="" id="{FCFB7F01-0E26-4197-9CB1-54CBA9037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9468" y="355601"/>
            <a:ext cx="189308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2400" b="1" dirty="0" err="1">
                <a:solidFill>
                  <a:srgbClr val="FF9101"/>
                </a:solidFill>
              </a:rPr>
              <a:t>Tsfresh</a:t>
            </a:r>
            <a:r>
              <a:rPr lang="zh-CN" altLang="en-US" sz="2400" b="1" dirty="0">
                <a:solidFill>
                  <a:srgbClr val="FF9101"/>
                </a:solidFill>
              </a:rPr>
              <a:t>函数</a:t>
            </a:r>
          </a:p>
        </p:txBody>
      </p:sp>
    </p:spTree>
    <p:extLst>
      <p:ext uri="{BB962C8B-B14F-4D97-AF65-F5344CB8AC3E}">
        <p14:creationId xmlns:p14="http://schemas.microsoft.com/office/powerpoint/2010/main" val="279316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4" y="597484"/>
            <a:ext cx="6513983" cy="1874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4" y="174072"/>
            <a:ext cx="1080407" cy="323529"/>
          </a:xfrm>
          <a:prstGeom prst="rect">
            <a:avLst/>
          </a:prstGeom>
        </p:spPr>
      </p:pic>
      <p:sp>
        <p:nvSpPr>
          <p:cNvPr id="4" name="流程图: 离页连接符 3"/>
          <p:cNvSpPr/>
          <p:nvPr/>
        </p:nvSpPr>
        <p:spPr>
          <a:xfrm>
            <a:off x="2626868" y="2358544"/>
            <a:ext cx="1375624" cy="1441323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72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1</a:t>
            </a:r>
            <a:endParaRPr lang="zh-CN" altLang="en-US" sz="7200" b="1" kern="0" dirty="0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4330711" y="3052815"/>
            <a:ext cx="4676718" cy="1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sp>
        <p:nvSpPr>
          <p:cNvPr id="6" name="文本框 32"/>
          <p:cNvSpPr txBox="1"/>
          <p:nvPr/>
        </p:nvSpPr>
        <p:spPr>
          <a:xfrm>
            <a:off x="4522354" y="2397617"/>
            <a:ext cx="429343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286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LSTMs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5979983" y="4002746"/>
            <a:ext cx="166492" cy="574967"/>
            <a:chOff x="6962660" y="2067973"/>
            <a:chExt cx="200967" cy="694027"/>
          </a:xfrm>
          <a:solidFill>
            <a:srgbClr val="F2F2F2"/>
          </a:solidFill>
        </p:grpSpPr>
        <p:cxnSp>
          <p:nvCxnSpPr>
            <p:cNvPr id="8" name="直接连接符 7"/>
            <p:cNvCxnSpPr>
              <a:endCxn id="10" idx="4"/>
            </p:cNvCxnSpPr>
            <p:nvPr/>
          </p:nvCxnSpPr>
          <p:spPr>
            <a:xfrm>
              <a:off x="7063143" y="2219101"/>
              <a:ext cx="1" cy="542899"/>
            </a:xfrm>
            <a:prstGeom prst="line">
              <a:avLst/>
            </a:prstGeom>
            <a:grpFill/>
            <a:ln w="15875" cap="flat" cmpd="sng" algn="ctr">
              <a:solidFill>
                <a:srgbClr val="2869A7"/>
              </a:solidFill>
              <a:prstDash val="solid"/>
              <a:miter lim="800000"/>
            </a:ln>
            <a:effectLst/>
          </p:spPr>
        </p:cxnSp>
        <p:sp>
          <p:nvSpPr>
            <p:cNvPr id="9" name="椭圆 8"/>
            <p:cNvSpPr/>
            <p:nvPr/>
          </p:nvSpPr>
          <p:spPr>
            <a:xfrm>
              <a:off x="6962660" y="2067973"/>
              <a:ext cx="200967" cy="200967"/>
            </a:xfrm>
            <a:prstGeom prst="ellipse">
              <a:avLst/>
            </a:prstGeom>
            <a:grpFill/>
            <a:ln w="15875" cap="flat" cmpd="sng" algn="ctr">
              <a:solidFill>
                <a:srgbClr val="2869A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2485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6962660" y="2561033"/>
              <a:ext cx="200967" cy="200967"/>
            </a:xfrm>
            <a:prstGeom prst="ellipse">
              <a:avLst/>
            </a:prstGeom>
            <a:grpFill/>
            <a:ln w="15875" cap="flat" cmpd="sng" algn="ctr">
              <a:solidFill>
                <a:srgbClr val="2869A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altLang="zh-CN" sz="2485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defRPr/>
              </a:pPr>
              <a:endParaRPr lang="zh-CN" altLang="en-US" sz="2485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矩形 122"/>
          <p:cNvSpPr>
            <a:spLocks noChangeArrowheads="1"/>
          </p:cNvSpPr>
          <p:nvPr/>
        </p:nvSpPr>
        <p:spPr bwMode="auto">
          <a:xfrm>
            <a:off x="6239605" y="3787320"/>
            <a:ext cx="2603233" cy="430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886" tIns="60943" rIns="121886" bIns="60943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2869A7"/>
                </a:solidFill>
                <a:sym typeface="微软雅黑" panose="020B0503020204020204" pitchFamily="34" charset="-122"/>
              </a:rPr>
              <a:t>小标题</a:t>
            </a:r>
            <a:r>
              <a:rPr lang="en-US" altLang="zh-CN" sz="2000" dirty="0">
                <a:solidFill>
                  <a:srgbClr val="2869A7"/>
                </a:solidFill>
                <a:sym typeface="微软雅黑" panose="020B0503020204020204" pitchFamily="34" charset="-122"/>
              </a:rPr>
              <a:t>1.1</a:t>
            </a:r>
            <a:endParaRPr lang="zh-CN" altLang="en-US" sz="2000" dirty="0">
              <a:solidFill>
                <a:srgbClr val="2869A7"/>
              </a:solidFill>
              <a:sym typeface="微软雅黑" panose="020B0503020204020204" pitchFamily="34" charset="-122"/>
            </a:endParaRPr>
          </a:p>
        </p:txBody>
      </p:sp>
      <p:sp>
        <p:nvSpPr>
          <p:cNvPr id="12" name="矩形 122"/>
          <p:cNvSpPr>
            <a:spLocks noChangeArrowheads="1"/>
          </p:cNvSpPr>
          <p:nvPr/>
        </p:nvSpPr>
        <p:spPr bwMode="auto">
          <a:xfrm>
            <a:off x="6239606" y="4332348"/>
            <a:ext cx="2603234" cy="430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886" tIns="60943" rIns="121886" bIns="60943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2869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小标题</a:t>
            </a:r>
            <a:r>
              <a:rPr lang="en-US" altLang="zh-CN" sz="2000" dirty="0">
                <a:solidFill>
                  <a:srgbClr val="2869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1.2</a:t>
            </a:r>
            <a:endParaRPr lang="zh-CN" altLang="en-US" sz="2000" dirty="0">
              <a:solidFill>
                <a:srgbClr val="2869A7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3057" y="1367310"/>
            <a:ext cx="11625887" cy="3538241"/>
            <a:chOff x="0" y="3219822"/>
            <a:chExt cx="9159445" cy="2787600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446"/>
            <a:stretch/>
          </p:blipFill>
          <p:spPr>
            <a:xfrm>
              <a:off x="0" y="3219822"/>
              <a:ext cx="9144000" cy="1018286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45" y="4238108"/>
              <a:ext cx="9144000" cy="1769314"/>
            </a:xfrm>
            <a:prstGeom prst="rect">
              <a:avLst/>
            </a:prstGeom>
          </p:spPr>
        </p:pic>
      </p:grp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xmlns="" id="{77D86E60-FAC1-4693-8BB2-CE518B037819}"/>
              </a:ext>
            </a:extLst>
          </p:cNvPr>
          <p:cNvCxnSpPr/>
          <p:nvPr/>
        </p:nvCxnSpPr>
        <p:spPr>
          <a:xfrm>
            <a:off x="5635735" y="805483"/>
            <a:ext cx="92053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Box 42">
            <a:extLst>
              <a:ext uri="{FF2B5EF4-FFF2-40B4-BE49-F238E27FC236}">
                <a16:creationId xmlns:a16="http://schemas.microsoft.com/office/drawing/2014/main" xmlns="" id="{FCFB7F01-0E26-4197-9CB1-54CBA9037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9468" y="355601"/>
            <a:ext cx="189308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2400" b="1" dirty="0" err="1">
                <a:solidFill>
                  <a:srgbClr val="FF9101"/>
                </a:solidFill>
              </a:rPr>
              <a:t>Tsfresh</a:t>
            </a:r>
            <a:r>
              <a:rPr lang="zh-CN" altLang="en-US" sz="2400" b="1" dirty="0">
                <a:solidFill>
                  <a:srgbClr val="FF9101"/>
                </a:solidFill>
              </a:rPr>
              <a:t>函数</a:t>
            </a:r>
          </a:p>
        </p:txBody>
      </p:sp>
    </p:spTree>
    <p:extLst>
      <p:ext uri="{BB962C8B-B14F-4D97-AF65-F5344CB8AC3E}">
        <p14:creationId xmlns:p14="http://schemas.microsoft.com/office/powerpoint/2010/main" val="13873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0">
            <a:extLst>
              <a:ext uri="{FF2B5EF4-FFF2-40B4-BE49-F238E27FC236}">
                <a16:creationId xmlns:a16="http://schemas.microsoft.com/office/drawing/2014/main" xmlns="" id="{971ACA2D-768F-460B-83FA-66FBB0020198}"/>
              </a:ext>
            </a:extLst>
          </p:cNvPr>
          <p:cNvSpPr>
            <a:spLocks/>
          </p:cNvSpPr>
          <p:nvPr/>
        </p:nvSpPr>
        <p:spPr bwMode="auto">
          <a:xfrm>
            <a:off x="863419" y="2047108"/>
            <a:ext cx="10465163" cy="2763784"/>
          </a:xfrm>
          <a:custGeom>
            <a:avLst/>
            <a:gdLst>
              <a:gd name="connsiteX0" fmla="*/ 0 w 7848872"/>
              <a:gd name="connsiteY0" fmla="*/ 0 h 3708412"/>
              <a:gd name="connsiteX1" fmla="*/ 7848872 w 7848872"/>
              <a:gd name="connsiteY1" fmla="*/ 0 h 3708412"/>
              <a:gd name="connsiteX2" fmla="*/ 7848872 w 7848872"/>
              <a:gd name="connsiteY2" fmla="*/ 3708412 h 3708412"/>
              <a:gd name="connsiteX3" fmla="*/ 0 w 7848872"/>
              <a:gd name="connsiteY3" fmla="*/ 3708412 h 3708412"/>
              <a:gd name="connsiteX4" fmla="*/ 0 w 7848872"/>
              <a:gd name="connsiteY4" fmla="*/ 0 h 3708412"/>
              <a:gd name="connsiteX0" fmla="*/ 647564 w 8496436"/>
              <a:gd name="connsiteY0" fmla="*/ 717544 h 4425956"/>
              <a:gd name="connsiteX1" fmla="*/ 0 w 8496436"/>
              <a:gd name="connsiteY1" fmla="*/ 0 h 4425956"/>
              <a:gd name="connsiteX2" fmla="*/ 8496436 w 8496436"/>
              <a:gd name="connsiteY2" fmla="*/ 717544 h 4425956"/>
              <a:gd name="connsiteX3" fmla="*/ 8496436 w 8496436"/>
              <a:gd name="connsiteY3" fmla="*/ 4425956 h 4425956"/>
              <a:gd name="connsiteX4" fmla="*/ 647564 w 8496436"/>
              <a:gd name="connsiteY4" fmla="*/ 4425956 h 4425956"/>
              <a:gd name="connsiteX5" fmla="*/ 647564 w 8496436"/>
              <a:gd name="connsiteY5" fmla="*/ 717544 h 4425956"/>
              <a:gd name="connsiteX0" fmla="*/ 0 w 7848872"/>
              <a:gd name="connsiteY0" fmla="*/ 0 h 3708412"/>
              <a:gd name="connsiteX1" fmla="*/ 7848872 w 7848872"/>
              <a:gd name="connsiteY1" fmla="*/ 0 h 3708412"/>
              <a:gd name="connsiteX2" fmla="*/ 7848872 w 7848872"/>
              <a:gd name="connsiteY2" fmla="*/ 3708412 h 3708412"/>
              <a:gd name="connsiteX3" fmla="*/ 0 w 7848872"/>
              <a:gd name="connsiteY3" fmla="*/ 3708412 h 3708412"/>
              <a:gd name="connsiteX4" fmla="*/ 0 w 7848872"/>
              <a:gd name="connsiteY4" fmla="*/ 0 h 3708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48872" h="3708412">
                <a:moveTo>
                  <a:pt x="0" y="0"/>
                </a:moveTo>
                <a:lnTo>
                  <a:pt x="7848872" y="0"/>
                </a:lnTo>
                <a:lnTo>
                  <a:pt x="7848872" y="3708412"/>
                </a:lnTo>
                <a:lnTo>
                  <a:pt x="0" y="3708412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90000"/>
              <a:alpha val="20000"/>
            </a:schemeClr>
          </a:solidFill>
          <a:ln>
            <a:noFill/>
          </a:ln>
          <a:effectLst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/>
          </a:p>
        </p:txBody>
      </p:sp>
      <p:sp>
        <p:nvSpPr>
          <p:cNvPr id="2" name="Text Box 42">
            <a:extLst>
              <a:ext uri="{FF2B5EF4-FFF2-40B4-BE49-F238E27FC236}">
                <a16:creationId xmlns:a16="http://schemas.microsoft.com/office/drawing/2014/main" xmlns="" id="{FCFB7F01-0E26-4197-9CB1-54CBA9037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0225" y="355601"/>
            <a:ext cx="173156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FF9101"/>
                </a:solidFill>
              </a:rPr>
              <a:t>下一步计划</a:t>
            </a:r>
            <a:endParaRPr lang="en-US" altLang="zh-CN" sz="2400" b="1" dirty="0">
              <a:solidFill>
                <a:srgbClr val="FF9101"/>
              </a:solidFill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xmlns="" id="{77D86E60-FAC1-4693-8BB2-CE518B037819}"/>
              </a:ext>
            </a:extLst>
          </p:cNvPr>
          <p:cNvCxnSpPr/>
          <p:nvPr/>
        </p:nvCxnSpPr>
        <p:spPr>
          <a:xfrm>
            <a:off x="5635735" y="805483"/>
            <a:ext cx="92053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73D7C96B-FCC8-4DA9-89B5-33399E2558AF}"/>
              </a:ext>
            </a:extLst>
          </p:cNvPr>
          <p:cNvSpPr txBox="1"/>
          <p:nvPr/>
        </p:nvSpPr>
        <p:spPr>
          <a:xfrm>
            <a:off x="1091444" y="3119087"/>
            <a:ext cx="10009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89" indent="-457189">
              <a:lnSpc>
                <a:spcPct val="150000"/>
              </a:lnSpc>
              <a:buClr>
                <a:srgbClr val="FF9101"/>
              </a:buClr>
              <a:buFont typeface="+mj-lt"/>
              <a:buAutoNum type="arabicPeriod"/>
            </a:pPr>
            <a:r>
              <a:rPr lang="en-US" altLang="zh-CN" sz="2400" dirty="0" err="1">
                <a:solidFill>
                  <a:schemeClr val="tx1">
                    <a:lumMod val="75000"/>
                  </a:schemeClr>
                </a:solidFill>
                <a:ea typeface="微软雅黑" panose="020B0503020204020204" pitchFamily="34" charset="-122"/>
              </a:rPr>
              <a:t>Tsfresh</a:t>
            </a:r>
            <a:r>
              <a:rPr lang="zh-CN" altLang="en-US" sz="2400" dirty="0">
                <a:solidFill>
                  <a:schemeClr val="tx1">
                    <a:lumMod val="75000"/>
                  </a:schemeClr>
                </a:solidFill>
                <a:ea typeface="微软雅黑" panose="020B0503020204020204" pitchFamily="34" charset="-122"/>
              </a:rPr>
              <a:t>特征提取</a:t>
            </a:r>
            <a:endParaRPr lang="en-US" altLang="zh-CN" sz="2400" dirty="0">
              <a:solidFill>
                <a:schemeClr val="tx1">
                  <a:lumMod val="75000"/>
                </a:schemeClr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196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组合 1049"/>
          <p:cNvGrpSpPr/>
          <p:nvPr/>
        </p:nvGrpSpPr>
        <p:grpSpPr>
          <a:xfrm>
            <a:off x="4685552" y="1025768"/>
            <a:ext cx="2809525" cy="2066776"/>
            <a:chOff x="3326607" y="947688"/>
            <a:chExt cx="2140743" cy="1574800"/>
          </a:xfrm>
        </p:grpSpPr>
        <p:grpSp>
          <p:nvGrpSpPr>
            <p:cNvPr id="1045" name="组合 1044"/>
            <p:cNvGrpSpPr/>
            <p:nvPr/>
          </p:nvGrpSpPr>
          <p:grpSpPr>
            <a:xfrm>
              <a:off x="3813175" y="947688"/>
              <a:ext cx="1500187" cy="1498600"/>
              <a:chOff x="1978025" y="1323975"/>
              <a:chExt cx="1500187" cy="1498600"/>
            </a:xfrm>
          </p:grpSpPr>
          <p:sp>
            <p:nvSpPr>
              <p:cNvPr id="10" name="Oval 6"/>
              <p:cNvSpPr>
                <a:spLocks noChangeArrowheads="1"/>
              </p:cNvSpPr>
              <p:nvPr/>
            </p:nvSpPr>
            <p:spPr bwMode="auto">
              <a:xfrm>
                <a:off x="1978025" y="1323975"/>
                <a:ext cx="1500187" cy="1498600"/>
              </a:xfrm>
              <a:prstGeom prst="ellipse">
                <a:avLst/>
              </a:prstGeom>
              <a:solidFill>
                <a:srgbClr val="DEED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" name="Freeform 7"/>
              <p:cNvSpPr/>
              <p:nvPr/>
            </p:nvSpPr>
            <p:spPr bwMode="auto">
              <a:xfrm>
                <a:off x="1978025" y="2073275"/>
                <a:ext cx="1409700" cy="749300"/>
              </a:xfrm>
              <a:custGeom>
                <a:avLst/>
                <a:gdLst>
                  <a:gd name="T0" fmla="*/ 354 w 376"/>
                  <a:gd name="T1" fmla="*/ 94 h 200"/>
                  <a:gd name="T2" fmla="*/ 242 w 376"/>
                  <a:gd name="T3" fmla="*/ 120 h 200"/>
                  <a:gd name="T4" fmla="*/ 25 w 376"/>
                  <a:gd name="T5" fmla="*/ 0 h 200"/>
                  <a:gd name="T6" fmla="*/ 0 w 376"/>
                  <a:gd name="T7" fmla="*/ 1 h 200"/>
                  <a:gd name="T8" fmla="*/ 151 w 376"/>
                  <a:gd name="T9" fmla="*/ 194 h 200"/>
                  <a:gd name="T10" fmla="*/ 200 w 376"/>
                  <a:gd name="T11" fmla="*/ 200 h 200"/>
                  <a:gd name="T12" fmla="*/ 271 w 376"/>
                  <a:gd name="T13" fmla="*/ 187 h 200"/>
                  <a:gd name="T14" fmla="*/ 376 w 376"/>
                  <a:gd name="T15" fmla="*/ 95 h 200"/>
                  <a:gd name="T16" fmla="*/ 354 w 376"/>
                  <a:gd name="T17" fmla="*/ 94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6" h="200">
                    <a:moveTo>
                      <a:pt x="354" y="94"/>
                    </a:moveTo>
                    <a:cubicBezTo>
                      <a:pt x="314" y="94"/>
                      <a:pt x="276" y="103"/>
                      <a:pt x="242" y="120"/>
                    </a:cubicBezTo>
                    <a:cubicBezTo>
                      <a:pt x="196" y="48"/>
                      <a:pt x="116" y="0"/>
                      <a:pt x="25" y="0"/>
                    </a:cubicBezTo>
                    <a:cubicBezTo>
                      <a:pt x="16" y="0"/>
                      <a:pt x="8" y="0"/>
                      <a:pt x="0" y="1"/>
                    </a:cubicBezTo>
                    <a:cubicBezTo>
                      <a:pt x="1" y="94"/>
                      <a:pt x="65" y="172"/>
                      <a:pt x="151" y="194"/>
                    </a:cubicBezTo>
                    <a:cubicBezTo>
                      <a:pt x="167" y="198"/>
                      <a:pt x="183" y="200"/>
                      <a:pt x="200" y="200"/>
                    </a:cubicBezTo>
                    <a:cubicBezTo>
                      <a:pt x="225" y="200"/>
                      <a:pt x="249" y="195"/>
                      <a:pt x="271" y="187"/>
                    </a:cubicBezTo>
                    <a:cubicBezTo>
                      <a:pt x="316" y="169"/>
                      <a:pt x="353" y="137"/>
                      <a:pt x="376" y="95"/>
                    </a:cubicBezTo>
                    <a:cubicBezTo>
                      <a:pt x="369" y="94"/>
                      <a:pt x="362" y="94"/>
                      <a:pt x="354" y="94"/>
                    </a:cubicBezTo>
                    <a:close/>
                  </a:path>
                </a:pathLst>
              </a:custGeom>
              <a:solidFill>
                <a:srgbClr val="C6E6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" name="Freeform 8"/>
              <p:cNvSpPr/>
              <p:nvPr/>
            </p:nvSpPr>
            <p:spPr bwMode="auto">
              <a:xfrm>
                <a:off x="2120900" y="1841500"/>
                <a:ext cx="93662" cy="254000"/>
              </a:xfrm>
              <a:custGeom>
                <a:avLst/>
                <a:gdLst>
                  <a:gd name="T0" fmla="*/ 25 w 25"/>
                  <a:gd name="T1" fmla="*/ 25 h 68"/>
                  <a:gd name="T2" fmla="*/ 13 w 25"/>
                  <a:gd name="T3" fmla="*/ 0 h 68"/>
                  <a:gd name="T4" fmla="*/ 0 w 25"/>
                  <a:gd name="T5" fmla="*/ 25 h 68"/>
                  <a:gd name="T6" fmla="*/ 11 w 25"/>
                  <a:gd name="T7" fmla="*/ 50 h 68"/>
                  <a:gd name="T8" fmla="*/ 11 w 25"/>
                  <a:gd name="T9" fmla="*/ 68 h 68"/>
                  <a:gd name="T10" fmla="*/ 15 w 25"/>
                  <a:gd name="T11" fmla="*/ 68 h 68"/>
                  <a:gd name="T12" fmla="*/ 15 w 25"/>
                  <a:gd name="T13" fmla="*/ 50 h 68"/>
                  <a:gd name="T14" fmla="*/ 25 w 25"/>
                  <a:gd name="T15" fmla="*/ 2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68">
                    <a:moveTo>
                      <a:pt x="25" y="25"/>
                    </a:moveTo>
                    <a:cubicBezTo>
                      <a:pt x="25" y="17"/>
                      <a:pt x="21" y="0"/>
                      <a:pt x="13" y="0"/>
                    </a:cubicBezTo>
                    <a:cubicBezTo>
                      <a:pt x="4" y="0"/>
                      <a:pt x="0" y="17"/>
                      <a:pt x="0" y="25"/>
                    </a:cubicBezTo>
                    <a:cubicBezTo>
                      <a:pt x="0" y="32"/>
                      <a:pt x="2" y="48"/>
                      <a:pt x="11" y="50"/>
                    </a:cubicBezTo>
                    <a:cubicBezTo>
                      <a:pt x="11" y="68"/>
                      <a:pt x="11" y="68"/>
                      <a:pt x="11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50"/>
                      <a:pt x="15" y="50"/>
                      <a:pt x="15" y="50"/>
                    </a:cubicBezTo>
                    <a:cubicBezTo>
                      <a:pt x="24" y="48"/>
                      <a:pt x="25" y="32"/>
                      <a:pt x="25" y="25"/>
                    </a:cubicBezTo>
                    <a:close/>
                  </a:path>
                </a:pathLst>
              </a:custGeom>
              <a:solidFill>
                <a:srgbClr val="C6E6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" name="Freeform 9"/>
              <p:cNvSpPr/>
              <p:nvPr/>
            </p:nvSpPr>
            <p:spPr bwMode="auto">
              <a:xfrm>
                <a:off x="3246438" y="1773238"/>
                <a:ext cx="74612" cy="206375"/>
              </a:xfrm>
              <a:custGeom>
                <a:avLst/>
                <a:gdLst>
                  <a:gd name="T0" fmla="*/ 20 w 20"/>
                  <a:gd name="T1" fmla="*/ 20 h 55"/>
                  <a:gd name="T2" fmla="*/ 10 w 20"/>
                  <a:gd name="T3" fmla="*/ 0 h 55"/>
                  <a:gd name="T4" fmla="*/ 0 w 20"/>
                  <a:gd name="T5" fmla="*/ 20 h 55"/>
                  <a:gd name="T6" fmla="*/ 9 w 20"/>
                  <a:gd name="T7" fmla="*/ 41 h 55"/>
                  <a:gd name="T8" fmla="*/ 9 w 20"/>
                  <a:gd name="T9" fmla="*/ 55 h 55"/>
                  <a:gd name="T10" fmla="*/ 12 w 20"/>
                  <a:gd name="T11" fmla="*/ 55 h 55"/>
                  <a:gd name="T12" fmla="*/ 12 w 20"/>
                  <a:gd name="T13" fmla="*/ 41 h 55"/>
                  <a:gd name="T14" fmla="*/ 20 w 20"/>
                  <a:gd name="T15" fmla="*/ 2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" h="55">
                    <a:moveTo>
                      <a:pt x="20" y="20"/>
                    </a:moveTo>
                    <a:cubicBezTo>
                      <a:pt x="20" y="14"/>
                      <a:pt x="17" y="0"/>
                      <a:pt x="10" y="0"/>
                    </a:cubicBezTo>
                    <a:cubicBezTo>
                      <a:pt x="4" y="0"/>
                      <a:pt x="0" y="14"/>
                      <a:pt x="0" y="20"/>
                    </a:cubicBezTo>
                    <a:cubicBezTo>
                      <a:pt x="0" y="26"/>
                      <a:pt x="2" y="39"/>
                      <a:pt x="9" y="41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9" y="39"/>
                      <a:pt x="20" y="26"/>
                      <a:pt x="20" y="20"/>
                    </a:cubicBezTo>
                    <a:close/>
                  </a:path>
                </a:pathLst>
              </a:custGeom>
              <a:solidFill>
                <a:srgbClr val="C6E6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1047" name="组合 1046"/>
            <p:cNvGrpSpPr/>
            <p:nvPr/>
          </p:nvGrpSpPr>
          <p:grpSpPr>
            <a:xfrm>
              <a:off x="3326607" y="1922413"/>
              <a:ext cx="446087" cy="581026"/>
              <a:chOff x="3326607" y="2279650"/>
              <a:chExt cx="446087" cy="581026"/>
            </a:xfrm>
          </p:grpSpPr>
          <p:sp>
            <p:nvSpPr>
              <p:cNvPr id="1024" name="Line 28"/>
              <p:cNvSpPr>
                <a:spLocks noChangeShapeType="1"/>
              </p:cNvSpPr>
              <p:nvPr/>
            </p:nvSpPr>
            <p:spPr bwMode="auto">
              <a:xfrm>
                <a:off x="3328988" y="2859782"/>
                <a:ext cx="230187" cy="0"/>
              </a:xfrm>
              <a:prstGeom prst="line">
                <a:avLst/>
              </a:prstGeom>
              <a:noFill/>
              <a:ln w="6350" cap="rnd">
                <a:solidFill>
                  <a:srgbClr val="12B789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25" name="Line 29"/>
              <p:cNvSpPr>
                <a:spLocks noChangeShapeType="1"/>
              </p:cNvSpPr>
              <p:nvPr/>
            </p:nvSpPr>
            <p:spPr bwMode="auto">
              <a:xfrm>
                <a:off x="3592512" y="2859782"/>
                <a:ext cx="49212" cy="0"/>
              </a:xfrm>
              <a:prstGeom prst="line">
                <a:avLst/>
              </a:prstGeom>
              <a:noFill/>
              <a:ln w="6350" cap="rnd">
                <a:solidFill>
                  <a:srgbClr val="12B789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grpSp>
            <p:nvGrpSpPr>
              <p:cNvPr id="1043" name="组合 1042"/>
              <p:cNvGrpSpPr/>
              <p:nvPr/>
            </p:nvGrpSpPr>
            <p:grpSpPr>
              <a:xfrm>
                <a:off x="3326607" y="2279650"/>
                <a:ext cx="446087" cy="581026"/>
                <a:chOff x="1493838" y="2298700"/>
                <a:chExt cx="446087" cy="581026"/>
              </a:xfrm>
            </p:grpSpPr>
            <p:sp>
              <p:nvSpPr>
                <p:cNvPr id="1027" name="Freeform 30"/>
                <p:cNvSpPr/>
                <p:nvPr/>
              </p:nvSpPr>
              <p:spPr bwMode="auto">
                <a:xfrm>
                  <a:off x="1520825" y="2317750"/>
                  <a:ext cx="400050" cy="512763"/>
                </a:xfrm>
                <a:custGeom>
                  <a:avLst/>
                  <a:gdLst>
                    <a:gd name="T0" fmla="*/ 37 w 252"/>
                    <a:gd name="T1" fmla="*/ 323 h 323"/>
                    <a:gd name="T2" fmla="*/ 0 w 252"/>
                    <a:gd name="T3" fmla="*/ 295 h 323"/>
                    <a:gd name="T4" fmla="*/ 215 w 252"/>
                    <a:gd name="T5" fmla="*/ 0 h 323"/>
                    <a:gd name="T6" fmla="*/ 252 w 252"/>
                    <a:gd name="T7" fmla="*/ 28 h 323"/>
                    <a:gd name="T8" fmla="*/ 37 w 252"/>
                    <a:gd name="T9" fmla="*/ 323 h 3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2" h="323">
                      <a:moveTo>
                        <a:pt x="37" y="323"/>
                      </a:moveTo>
                      <a:lnTo>
                        <a:pt x="0" y="295"/>
                      </a:lnTo>
                      <a:lnTo>
                        <a:pt x="215" y="0"/>
                      </a:lnTo>
                      <a:lnTo>
                        <a:pt x="252" y="28"/>
                      </a:lnTo>
                      <a:lnTo>
                        <a:pt x="37" y="323"/>
                      </a:lnTo>
                      <a:close/>
                    </a:path>
                  </a:pathLst>
                </a:custGeom>
                <a:solidFill>
                  <a:srgbClr val="FFB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28" name="Freeform 31"/>
                <p:cNvSpPr/>
                <p:nvPr/>
              </p:nvSpPr>
              <p:spPr bwMode="auto">
                <a:xfrm>
                  <a:off x="1768475" y="2317750"/>
                  <a:ext cx="152400" cy="171450"/>
                </a:xfrm>
                <a:custGeom>
                  <a:avLst/>
                  <a:gdLst>
                    <a:gd name="T0" fmla="*/ 40 w 96"/>
                    <a:gd name="T1" fmla="*/ 108 h 108"/>
                    <a:gd name="T2" fmla="*/ 0 w 96"/>
                    <a:gd name="T3" fmla="*/ 80 h 108"/>
                    <a:gd name="T4" fmla="*/ 59 w 96"/>
                    <a:gd name="T5" fmla="*/ 0 h 108"/>
                    <a:gd name="T6" fmla="*/ 96 w 96"/>
                    <a:gd name="T7" fmla="*/ 28 h 108"/>
                    <a:gd name="T8" fmla="*/ 40 w 96"/>
                    <a:gd name="T9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08">
                      <a:moveTo>
                        <a:pt x="40" y="108"/>
                      </a:moveTo>
                      <a:lnTo>
                        <a:pt x="0" y="80"/>
                      </a:lnTo>
                      <a:lnTo>
                        <a:pt x="59" y="0"/>
                      </a:lnTo>
                      <a:lnTo>
                        <a:pt x="96" y="28"/>
                      </a:lnTo>
                      <a:lnTo>
                        <a:pt x="40" y="108"/>
                      </a:lnTo>
                      <a:close/>
                    </a:path>
                  </a:pathLst>
                </a:custGeom>
                <a:solidFill>
                  <a:srgbClr val="FF91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29" name="Freeform 32"/>
                <p:cNvSpPr/>
                <p:nvPr/>
              </p:nvSpPr>
              <p:spPr bwMode="auto">
                <a:xfrm>
                  <a:off x="1738313" y="2376488"/>
                  <a:ext cx="130175" cy="169863"/>
                </a:xfrm>
                <a:custGeom>
                  <a:avLst/>
                  <a:gdLst>
                    <a:gd name="T0" fmla="*/ 4 w 35"/>
                    <a:gd name="T1" fmla="*/ 44 h 45"/>
                    <a:gd name="T2" fmla="*/ 1 w 35"/>
                    <a:gd name="T3" fmla="*/ 44 h 45"/>
                    <a:gd name="T4" fmla="*/ 1 w 35"/>
                    <a:gd name="T5" fmla="*/ 44 h 45"/>
                    <a:gd name="T6" fmla="*/ 1 w 35"/>
                    <a:gd name="T7" fmla="*/ 42 h 45"/>
                    <a:gd name="T8" fmla="*/ 31 w 35"/>
                    <a:gd name="T9" fmla="*/ 1 h 45"/>
                    <a:gd name="T10" fmla="*/ 33 w 35"/>
                    <a:gd name="T11" fmla="*/ 1 h 45"/>
                    <a:gd name="T12" fmla="*/ 33 w 35"/>
                    <a:gd name="T13" fmla="*/ 1 h 45"/>
                    <a:gd name="T14" fmla="*/ 34 w 35"/>
                    <a:gd name="T15" fmla="*/ 3 h 45"/>
                    <a:gd name="T16" fmla="*/ 4 w 35"/>
                    <a:gd name="T1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5" h="45">
                      <a:moveTo>
                        <a:pt x="4" y="44"/>
                      </a:moveTo>
                      <a:cubicBezTo>
                        <a:pt x="3" y="45"/>
                        <a:pt x="2" y="45"/>
                        <a:pt x="1" y="44"/>
                      </a:cubicBezTo>
                      <a:cubicBezTo>
                        <a:pt x="1" y="44"/>
                        <a:pt x="1" y="44"/>
                        <a:pt x="1" y="44"/>
                      </a:cubicBezTo>
                      <a:cubicBezTo>
                        <a:pt x="1" y="44"/>
                        <a:pt x="0" y="43"/>
                        <a:pt x="1" y="42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31" y="0"/>
                        <a:pt x="32" y="0"/>
                        <a:pt x="33" y="1"/>
                      </a:cubicBezTo>
                      <a:cubicBezTo>
                        <a:pt x="33" y="1"/>
                        <a:pt x="33" y="1"/>
                        <a:pt x="33" y="1"/>
                      </a:cubicBezTo>
                      <a:cubicBezTo>
                        <a:pt x="34" y="2"/>
                        <a:pt x="35" y="3"/>
                        <a:pt x="34" y="3"/>
                      </a:cubicBezTo>
                      <a:lnTo>
                        <a:pt x="4" y="4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30" name="Freeform 33"/>
                <p:cNvSpPr/>
                <p:nvPr/>
              </p:nvSpPr>
              <p:spPr bwMode="auto">
                <a:xfrm>
                  <a:off x="1854200" y="2298700"/>
                  <a:ext cx="85725" cy="66675"/>
                </a:xfrm>
                <a:custGeom>
                  <a:avLst/>
                  <a:gdLst>
                    <a:gd name="T0" fmla="*/ 22 w 23"/>
                    <a:gd name="T1" fmla="*/ 17 h 18"/>
                    <a:gd name="T2" fmla="*/ 18 w 23"/>
                    <a:gd name="T3" fmla="*/ 17 h 18"/>
                    <a:gd name="T4" fmla="*/ 2 w 23"/>
                    <a:gd name="T5" fmla="*/ 5 h 18"/>
                    <a:gd name="T6" fmla="*/ 1 w 23"/>
                    <a:gd name="T7" fmla="*/ 1 h 18"/>
                    <a:gd name="T8" fmla="*/ 1 w 23"/>
                    <a:gd name="T9" fmla="*/ 1 h 18"/>
                    <a:gd name="T10" fmla="*/ 5 w 23"/>
                    <a:gd name="T11" fmla="*/ 1 h 18"/>
                    <a:gd name="T12" fmla="*/ 22 w 23"/>
                    <a:gd name="T13" fmla="*/ 13 h 18"/>
                    <a:gd name="T14" fmla="*/ 22 w 23"/>
                    <a:gd name="T15" fmla="*/ 17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3" h="18">
                      <a:moveTo>
                        <a:pt x="22" y="17"/>
                      </a:moveTo>
                      <a:cubicBezTo>
                        <a:pt x="21" y="18"/>
                        <a:pt x="20" y="18"/>
                        <a:pt x="18" y="17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1" y="4"/>
                        <a:pt x="0" y="3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2" y="0"/>
                        <a:pt x="4" y="0"/>
                        <a:pt x="5" y="1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3" y="14"/>
                        <a:pt x="23" y="16"/>
                        <a:pt x="22" y="17"/>
                      </a:cubicBezTo>
                      <a:close/>
                    </a:path>
                  </a:pathLst>
                </a:custGeom>
                <a:solidFill>
                  <a:srgbClr val="502E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31" name="Freeform 34"/>
                <p:cNvSpPr/>
                <p:nvPr/>
              </p:nvSpPr>
              <p:spPr bwMode="auto">
                <a:xfrm>
                  <a:off x="1493838" y="2786063"/>
                  <a:ext cx="85725" cy="93663"/>
                </a:xfrm>
                <a:custGeom>
                  <a:avLst/>
                  <a:gdLst>
                    <a:gd name="T0" fmla="*/ 0 w 54"/>
                    <a:gd name="T1" fmla="*/ 59 h 59"/>
                    <a:gd name="T2" fmla="*/ 17 w 54"/>
                    <a:gd name="T3" fmla="*/ 0 h 59"/>
                    <a:gd name="T4" fmla="*/ 54 w 54"/>
                    <a:gd name="T5" fmla="*/ 28 h 59"/>
                    <a:gd name="T6" fmla="*/ 0 w 54"/>
                    <a:gd name="T7" fmla="*/ 5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9">
                      <a:moveTo>
                        <a:pt x="0" y="59"/>
                      </a:moveTo>
                      <a:lnTo>
                        <a:pt x="17" y="0"/>
                      </a:lnTo>
                      <a:lnTo>
                        <a:pt x="54" y="28"/>
                      </a:lnTo>
                      <a:lnTo>
                        <a:pt x="0" y="59"/>
                      </a:lnTo>
                      <a:close/>
                    </a:path>
                  </a:pathLst>
                </a:custGeom>
                <a:solidFill>
                  <a:srgbClr val="FDE17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32" name="Freeform 35"/>
                <p:cNvSpPr/>
                <p:nvPr/>
              </p:nvSpPr>
              <p:spPr bwMode="auto">
                <a:xfrm>
                  <a:off x="1520825" y="2778125"/>
                  <a:ext cx="66675" cy="52388"/>
                </a:xfrm>
                <a:custGeom>
                  <a:avLst/>
                  <a:gdLst>
                    <a:gd name="T0" fmla="*/ 42 w 42"/>
                    <a:gd name="T1" fmla="*/ 28 h 33"/>
                    <a:gd name="T2" fmla="*/ 2 w 42"/>
                    <a:gd name="T3" fmla="*/ 0 h 33"/>
                    <a:gd name="T4" fmla="*/ 0 w 42"/>
                    <a:gd name="T5" fmla="*/ 5 h 33"/>
                    <a:gd name="T6" fmla="*/ 37 w 42"/>
                    <a:gd name="T7" fmla="*/ 33 h 33"/>
                    <a:gd name="T8" fmla="*/ 42 w 42"/>
                    <a:gd name="T9" fmla="*/ 28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3">
                      <a:moveTo>
                        <a:pt x="42" y="28"/>
                      </a:moveTo>
                      <a:lnTo>
                        <a:pt x="2" y="0"/>
                      </a:lnTo>
                      <a:lnTo>
                        <a:pt x="0" y="5"/>
                      </a:lnTo>
                      <a:lnTo>
                        <a:pt x="37" y="33"/>
                      </a:lnTo>
                      <a:lnTo>
                        <a:pt x="42" y="28"/>
                      </a:lnTo>
                      <a:close/>
                    </a:path>
                  </a:pathLst>
                </a:custGeom>
                <a:solidFill>
                  <a:srgbClr val="502E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1033" name="Freeform 36"/>
                <p:cNvSpPr/>
                <p:nvPr/>
              </p:nvSpPr>
              <p:spPr bwMode="auto">
                <a:xfrm>
                  <a:off x="1493838" y="2857500"/>
                  <a:ext cx="22225" cy="22225"/>
                </a:xfrm>
                <a:custGeom>
                  <a:avLst/>
                  <a:gdLst>
                    <a:gd name="T0" fmla="*/ 5 w 14"/>
                    <a:gd name="T1" fmla="*/ 0 h 14"/>
                    <a:gd name="T2" fmla="*/ 0 w 14"/>
                    <a:gd name="T3" fmla="*/ 14 h 14"/>
                    <a:gd name="T4" fmla="*/ 14 w 14"/>
                    <a:gd name="T5" fmla="*/ 7 h 14"/>
                    <a:gd name="T6" fmla="*/ 5 w 14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4">
                      <a:moveTo>
                        <a:pt x="5" y="0"/>
                      </a:moveTo>
                      <a:lnTo>
                        <a:pt x="0" y="14"/>
                      </a:lnTo>
                      <a:lnTo>
                        <a:pt x="14" y="7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12B7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/>
                </a:p>
              </p:txBody>
            </p:sp>
          </p:grpSp>
        </p:grpSp>
        <p:grpSp>
          <p:nvGrpSpPr>
            <p:cNvPr id="1044" name="组合 1043"/>
            <p:cNvGrpSpPr/>
            <p:nvPr/>
          </p:nvGrpSpPr>
          <p:grpSpPr>
            <a:xfrm>
              <a:off x="4121150" y="1190576"/>
              <a:ext cx="1346200" cy="1114425"/>
              <a:chOff x="2286000" y="1566863"/>
              <a:chExt cx="1346200" cy="1114425"/>
            </a:xfrm>
          </p:grpSpPr>
          <p:sp>
            <p:nvSpPr>
              <p:cNvPr id="14" name="Freeform 10"/>
              <p:cNvSpPr/>
              <p:nvPr/>
            </p:nvSpPr>
            <p:spPr bwMode="auto">
              <a:xfrm>
                <a:off x="2878138" y="2343150"/>
                <a:ext cx="379412" cy="19050"/>
              </a:xfrm>
              <a:custGeom>
                <a:avLst/>
                <a:gdLst>
                  <a:gd name="T0" fmla="*/ 0 w 239"/>
                  <a:gd name="T1" fmla="*/ 12 h 12"/>
                  <a:gd name="T2" fmla="*/ 217 w 239"/>
                  <a:gd name="T3" fmla="*/ 12 h 12"/>
                  <a:gd name="T4" fmla="*/ 239 w 239"/>
                  <a:gd name="T5" fmla="*/ 0 h 12"/>
                  <a:gd name="T6" fmla="*/ 0 w 239"/>
                  <a:gd name="T7" fmla="*/ 0 h 12"/>
                  <a:gd name="T8" fmla="*/ 0 w 239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" h="12">
                    <a:moveTo>
                      <a:pt x="0" y="12"/>
                    </a:moveTo>
                    <a:lnTo>
                      <a:pt x="217" y="12"/>
                    </a:lnTo>
                    <a:lnTo>
                      <a:pt x="239" y="0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B7C8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" name="Freeform 11"/>
              <p:cNvSpPr/>
              <p:nvPr/>
            </p:nvSpPr>
            <p:spPr bwMode="auto">
              <a:xfrm>
                <a:off x="3257550" y="2241550"/>
                <a:ext cx="374650" cy="15875"/>
              </a:xfrm>
              <a:custGeom>
                <a:avLst/>
                <a:gdLst>
                  <a:gd name="T0" fmla="*/ 0 w 236"/>
                  <a:gd name="T1" fmla="*/ 10 h 10"/>
                  <a:gd name="T2" fmla="*/ 215 w 236"/>
                  <a:gd name="T3" fmla="*/ 10 h 10"/>
                  <a:gd name="T4" fmla="*/ 236 w 236"/>
                  <a:gd name="T5" fmla="*/ 0 h 10"/>
                  <a:gd name="T6" fmla="*/ 0 w 236"/>
                  <a:gd name="T7" fmla="*/ 0 h 10"/>
                  <a:gd name="T8" fmla="*/ 0 w 236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6" h="10">
                    <a:moveTo>
                      <a:pt x="0" y="10"/>
                    </a:moveTo>
                    <a:lnTo>
                      <a:pt x="215" y="10"/>
                    </a:lnTo>
                    <a:lnTo>
                      <a:pt x="236" y="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B7C8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" name="Freeform 13"/>
              <p:cNvSpPr/>
              <p:nvPr/>
            </p:nvSpPr>
            <p:spPr bwMode="auto">
              <a:xfrm>
                <a:off x="3128963" y="1968500"/>
                <a:ext cx="376237" cy="374650"/>
              </a:xfrm>
              <a:custGeom>
                <a:avLst/>
                <a:gdLst>
                  <a:gd name="T0" fmla="*/ 100 w 100"/>
                  <a:gd name="T1" fmla="*/ 0 h 100"/>
                  <a:gd name="T2" fmla="*/ 67 w 100"/>
                  <a:gd name="T3" fmla="*/ 0 h 100"/>
                  <a:gd name="T4" fmla="*/ 0 w 100"/>
                  <a:gd name="T5" fmla="*/ 0 h 100"/>
                  <a:gd name="T6" fmla="*/ 0 w 100"/>
                  <a:gd name="T7" fmla="*/ 67 h 100"/>
                  <a:gd name="T8" fmla="*/ 34 w 100"/>
                  <a:gd name="T9" fmla="*/ 100 h 100"/>
                  <a:gd name="T10" fmla="*/ 67 w 100"/>
                  <a:gd name="T11" fmla="*/ 67 h 100"/>
                  <a:gd name="T12" fmla="*/ 67 w 100"/>
                  <a:gd name="T13" fmla="*/ 34 h 100"/>
                  <a:gd name="T14" fmla="*/ 100 w 100"/>
                  <a:gd name="T1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0" h="100">
                    <a:moveTo>
                      <a:pt x="100" y="0"/>
                    </a:moveTo>
                    <a:cubicBezTo>
                      <a:pt x="67" y="0"/>
                      <a:pt x="67" y="0"/>
                      <a:pt x="6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85"/>
                      <a:pt x="15" y="100"/>
                      <a:pt x="34" y="100"/>
                    </a:cubicBezTo>
                    <a:cubicBezTo>
                      <a:pt x="52" y="100"/>
                      <a:pt x="67" y="85"/>
                      <a:pt x="67" y="67"/>
                    </a:cubicBezTo>
                    <a:cubicBezTo>
                      <a:pt x="67" y="34"/>
                      <a:pt x="67" y="34"/>
                      <a:pt x="67" y="34"/>
                    </a:cubicBezTo>
                    <a:cubicBezTo>
                      <a:pt x="67" y="15"/>
                      <a:pt x="82" y="0"/>
                      <a:pt x="100" y="0"/>
                    </a:cubicBezTo>
                    <a:close/>
                  </a:path>
                </a:pathLst>
              </a:custGeom>
              <a:solidFill>
                <a:srgbClr val="12B7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" name="Freeform 14"/>
              <p:cNvSpPr/>
              <p:nvPr/>
            </p:nvSpPr>
            <p:spPr bwMode="auto">
              <a:xfrm>
                <a:off x="3381375" y="1968500"/>
                <a:ext cx="250825" cy="273050"/>
              </a:xfrm>
              <a:custGeom>
                <a:avLst/>
                <a:gdLst>
                  <a:gd name="T0" fmla="*/ 33 w 67"/>
                  <a:gd name="T1" fmla="*/ 0 h 73"/>
                  <a:gd name="T2" fmla="*/ 0 w 67"/>
                  <a:gd name="T3" fmla="*/ 34 h 73"/>
                  <a:gd name="T4" fmla="*/ 0 w 67"/>
                  <a:gd name="T5" fmla="*/ 73 h 73"/>
                  <a:gd name="T6" fmla="*/ 67 w 67"/>
                  <a:gd name="T7" fmla="*/ 73 h 73"/>
                  <a:gd name="T8" fmla="*/ 67 w 67"/>
                  <a:gd name="T9" fmla="*/ 34 h 73"/>
                  <a:gd name="T10" fmla="*/ 33 w 67"/>
                  <a:gd name="T11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73">
                    <a:moveTo>
                      <a:pt x="33" y="0"/>
                    </a:moveTo>
                    <a:cubicBezTo>
                      <a:pt x="15" y="0"/>
                      <a:pt x="0" y="15"/>
                      <a:pt x="0" y="34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67" y="73"/>
                      <a:pt x="67" y="73"/>
                      <a:pt x="67" y="73"/>
                    </a:cubicBezTo>
                    <a:cubicBezTo>
                      <a:pt x="67" y="34"/>
                      <a:pt x="67" y="34"/>
                      <a:pt x="67" y="34"/>
                    </a:cubicBezTo>
                    <a:cubicBezTo>
                      <a:pt x="67" y="15"/>
                      <a:pt x="52" y="0"/>
                      <a:pt x="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" name="Line 25"/>
              <p:cNvSpPr>
                <a:spLocks noChangeShapeType="1"/>
              </p:cNvSpPr>
              <p:nvPr/>
            </p:nvSpPr>
            <p:spPr bwMode="auto">
              <a:xfrm>
                <a:off x="2905125" y="2073275"/>
                <a:ext cx="377825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" name="Line 26"/>
              <p:cNvSpPr>
                <a:spLocks noChangeShapeType="1"/>
              </p:cNvSpPr>
              <p:nvPr/>
            </p:nvSpPr>
            <p:spPr bwMode="auto">
              <a:xfrm>
                <a:off x="2905125" y="2216150"/>
                <a:ext cx="377825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" name="Freeform 12"/>
              <p:cNvSpPr/>
              <p:nvPr/>
            </p:nvSpPr>
            <p:spPr bwMode="auto">
              <a:xfrm>
                <a:off x="2878138" y="1566863"/>
                <a:ext cx="379412" cy="776288"/>
              </a:xfrm>
              <a:custGeom>
                <a:avLst/>
                <a:gdLst>
                  <a:gd name="T0" fmla="*/ 67 w 101"/>
                  <a:gd name="T1" fmla="*/ 174 h 207"/>
                  <a:gd name="T2" fmla="*/ 67 w 101"/>
                  <a:gd name="T3" fmla="*/ 33 h 207"/>
                  <a:gd name="T4" fmla="*/ 34 w 101"/>
                  <a:gd name="T5" fmla="*/ 0 h 207"/>
                  <a:gd name="T6" fmla="*/ 0 w 101"/>
                  <a:gd name="T7" fmla="*/ 33 h 207"/>
                  <a:gd name="T8" fmla="*/ 0 w 101"/>
                  <a:gd name="T9" fmla="*/ 207 h 207"/>
                  <a:gd name="T10" fmla="*/ 37 w 101"/>
                  <a:gd name="T11" fmla="*/ 207 h 207"/>
                  <a:gd name="T12" fmla="*/ 67 w 101"/>
                  <a:gd name="T13" fmla="*/ 207 h 207"/>
                  <a:gd name="T14" fmla="*/ 101 w 101"/>
                  <a:gd name="T15" fmla="*/ 207 h 207"/>
                  <a:gd name="T16" fmla="*/ 67 w 101"/>
                  <a:gd name="T17" fmla="*/ 174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1" h="207">
                    <a:moveTo>
                      <a:pt x="67" y="174"/>
                    </a:moveTo>
                    <a:cubicBezTo>
                      <a:pt x="67" y="33"/>
                      <a:pt x="67" y="33"/>
                      <a:pt x="67" y="33"/>
                    </a:cubicBezTo>
                    <a:cubicBezTo>
                      <a:pt x="67" y="15"/>
                      <a:pt x="52" y="0"/>
                      <a:pt x="34" y="0"/>
                    </a:cubicBezTo>
                    <a:cubicBezTo>
                      <a:pt x="15" y="0"/>
                      <a:pt x="0" y="15"/>
                      <a:pt x="0" y="33"/>
                    </a:cubicBezTo>
                    <a:cubicBezTo>
                      <a:pt x="0" y="207"/>
                      <a:pt x="0" y="207"/>
                      <a:pt x="0" y="207"/>
                    </a:cubicBezTo>
                    <a:cubicBezTo>
                      <a:pt x="37" y="207"/>
                      <a:pt x="37" y="207"/>
                      <a:pt x="37" y="207"/>
                    </a:cubicBezTo>
                    <a:cubicBezTo>
                      <a:pt x="67" y="207"/>
                      <a:pt x="67" y="207"/>
                      <a:pt x="67" y="207"/>
                    </a:cubicBezTo>
                    <a:cubicBezTo>
                      <a:pt x="101" y="207"/>
                      <a:pt x="101" y="207"/>
                      <a:pt x="101" y="207"/>
                    </a:cubicBezTo>
                    <a:cubicBezTo>
                      <a:pt x="82" y="207"/>
                      <a:pt x="67" y="192"/>
                      <a:pt x="67" y="17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" name="Line 15"/>
              <p:cNvSpPr>
                <a:spLocks noChangeShapeType="1"/>
              </p:cNvSpPr>
              <p:nvPr/>
            </p:nvSpPr>
            <p:spPr bwMode="auto">
              <a:xfrm>
                <a:off x="2644775" y="1830388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EEEEEE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" name="Line 16"/>
              <p:cNvSpPr>
                <a:spLocks noChangeShapeType="1"/>
              </p:cNvSpPr>
              <p:nvPr/>
            </p:nvSpPr>
            <p:spPr bwMode="auto">
              <a:xfrm>
                <a:off x="2644775" y="1968500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EEEEEE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" name="Line 17"/>
              <p:cNvSpPr>
                <a:spLocks noChangeShapeType="1"/>
              </p:cNvSpPr>
              <p:nvPr/>
            </p:nvSpPr>
            <p:spPr bwMode="auto">
              <a:xfrm>
                <a:off x="2644775" y="2111375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EEEEEE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" name="Freeform 18"/>
              <p:cNvSpPr/>
              <p:nvPr/>
            </p:nvSpPr>
            <p:spPr bwMode="auto">
              <a:xfrm>
                <a:off x="2286000" y="1566863"/>
                <a:ext cx="719137" cy="1114425"/>
              </a:xfrm>
              <a:custGeom>
                <a:avLst/>
                <a:gdLst>
                  <a:gd name="T0" fmla="*/ 192 w 192"/>
                  <a:gd name="T1" fmla="*/ 0 h 297"/>
                  <a:gd name="T2" fmla="*/ 34 w 192"/>
                  <a:gd name="T3" fmla="*/ 0 h 297"/>
                  <a:gd name="T4" fmla="*/ 0 w 192"/>
                  <a:gd name="T5" fmla="*/ 33 h 297"/>
                  <a:gd name="T6" fmla="*/ 0 w 192"/>
                  <a:gd name="T7" fmla="*/ 297 h 297"/>
                  <a:gd name="T8" fmla="*/ 158 w 192"/>
                  <a:gd name="T9" fmla="*/ 297 h 297"/>
                  <a:gd name="T10" fmla="*/ 158 w 192"/>
                  <a:gd name="T11" fmla="*/ 33 h 297"/>
                  <a:gd name="T12" fmla="*/ 192 w 192"/>
                  <a:gd name="T13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2" h="297">
                    <a:moveTo>
                      <a:pt x="192" y="0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15" y="0"/>
                      <a:pt x="0" y="15"/>
                      <a:pt x="0" y="33"/>
                    </a:cubicBezTo>
                    <a:cubicBezTo>
                      <a:pt x="0" y="297"/>
                      <a:pt x="0" y="297"/>
                      <a:pt x="0" y="297"/>
                    </a:cubicBezTo>
                    <a:cubicBezTo>
                      <a:pt x="158" y="297"/>
                      <a:pt x="158" y="297"/>
                      <a:pt x="158" y="297"/>
                    </a:cubicBezTo>
                    <a:cubicBezTo>
                      <a:pt x="158" y="33"/>
                      <a:pt x="158" y="33"/>
                      <a:pt x="158" y="33"/>
                    </a:cubicBezTo>
                    <a:cubicBezTo>
                      <a:pt x="158" y="15"/>
                      <a:pt x="173" y="0"/>
                      <a:pt x="192" y="0"/>
                    </a:cubicBezTo>
                    <a:close/>
                  </a:path>
                </a:pathLst>
              </a:custGeom>
              <a:solidFill>
                <a:srgbClr val="12B7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" name="Line 19"/>
              <p:cNvSpPr>
                <a:spLocks noChangeShapeType="1"/>
              </p:cNvSpPr>
              <p:nvPr/>
            </p:nvSpPr>
            <p:spPr bwMode="auto">
              <a:xfrm>
                <a:off x="2393950" y="2241550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" name="Line 20"/>
              <p:cNvSpPr>
                <a:spLocks noChangeShapeType="1"/>
              </p:cNvSpPr>
              <p:nvPr/>
            </p:nvSpPr>
            <p:spPr bwMode="auto">
              <a:xfrm>
                <a:off x="2393950" y="2384425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" name="Line 21"/>
              <p:cNvSpPr>
                <a:spLocks noChangeShapeType="1"/>
              </p:cNvSpPr>
              <p:nvPr/>
            </p:nvSpPr>
            <p:spPr bwMode="auto">
              <a:xfrm>
                <a:off x="2393950" y="2106613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" name="Line 22"/>
              <p:cNvSpPr>
                <a:spLocks noChangeShapeType="1"/>
              </p:cNvSpPr>
              <p:nvPr/>
            </p:nvSpPr>
            <p:spPr bwMode="auto">
              <a:xfrm>
                <a:off x="2393950" y="1968500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" name="Line 23"/>
              <p:cNvSpPr>
                <a:spLocks noChangeShapeType="1"/>
              </p:cNvSpPr>
              <p:nvPr/>
            </p:nvSpPr>
            <p:spPr bwMode="auto">
              <a:xfrm>
                <a:off x="2393950" y="1833563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" name="Line 24"/>
              <p:cNvSpPr>
                <a:spLocks noChangeShapeType="1"/>
              </p:cNvSpPr>
              <p:nvPr/>
            </p:nvSpPr>
            <p:spPr bwMode="auto">
              <a:xfrm>
                <a:off x="2393950" y="1695450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" name="Line 27"/>
              <p:cNvSpPr>
                <a:spLocks noChangeShapeType="1"/>
              </p:cNvSpPr>
              <p:nvPr/>
            </p:nvSpPr>
            <p:spPr bwMode="auto">
              <a:xfrm>
                <a:off x="2393950" y="2522538"/>
                <a:ext cx="379412" cy="0"/>
              </a:xfrm>
              <a:prstGeom prst="line">
                <a:avLst/>
              </a:prstGeom>
              <a:noFill/>
              <a:ln w="6350" cap="rnd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1046" name="组合 1045"/>
            <p:cNvGrpSpPr/>
            <p:nvPr/>
          </p:nvGrpSpPr>
          <p:grpSpPr>
            <a:xfrm>
              <a:off x="3862388" y="2049413"/>
              <a:ext cx="561975" cy="473075"/>
              <a:chOff x="2027238" y="2425700"/>
              <a:chExt cx="561975" cy="473075"/>
            </a:xfrm>
          </p:grpSpPr>
          <p:sp>
            <p:nvSpPr>
              <p:cNvPr id="1034" name="Freeform 37"/>
              <p:cNvSpPr/>
              <p:nvPr/>
            </p:nvSpPr>
            <p:spPr bwMode="auto">
              <a:xfrm>
                <a:off x="2138363" y="2425700"/>
                <a:ext cx="338137" cy="228600"/>
              </a:xfrm>
              <a:custGeom>
                <a:avLst/>
                <a:gdLst>
                  <a:gd name="T0" fmla="*/ 90 w 90"/>
                  <a:gd name="T1" fmla="*/ 52 h 61"/>
                  <a:gd name="T2" fmla="*/ 81 w 90"/>
                  <a:gd name="T3" fmla="*/ 61 h 61"/>
                  <a:gd name="T4" fmla="*/ 9 w 90"/>
                  <a:gd name="T5" fmla="*/ 61 h 61"/>
                  <a:gd name="T6" fmla="*/ 0 w 90"/>
                  <a:gd name="T7" fmla="*/ 52 h 61"/>
                  <a:gd name="T8" fmla="*/ 0 w 90"/>
                  <a:gd name="T9" fmla="*/ 9 h 61"/>
                  <a:gd name="T10" fmla="*/ 9 w 90"/>
                  <a:gd name="T11" fmla="*/ 0 h 61"/>
                  <a:gd name="T12" fmla="*/ 81 w 90"/>
                  <a:gd name="T13" fmla="*/ 0 h 61"/>
                  <a:gd name="T14" fmla="*/ 90 w 90"/>
                  <a:gd name="T15" fmla="*/ 9 h 61"/>
                  <a:gd name="T16" fmla="*/ 90 w 90"/>
                  <a:gd name="T17" fmla="*/ 5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61">
                    <a:moveTo>
                      <a:pt x="90" y="52"/>
                    </a:moveTo>
                    <a:cubicBezTo>
                      <a:pt x="90" y="57"/>
                      <a:pt x="86" y="61"/>
                      <a:pt x="81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4" y="61"/>
                      <a:pt x="0" y="57"/>
                      <a:pt x="0" y="52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86" y="0"/>
                      <a:pt x="90" y="4"/>
                      <a:pt x="90" y="9"/>
                    </a:cubicBezTo>
                    <a:lnTo>
                      <a:pt x="90" y="52"/>
                    </a:lnTo>
                    <a:close/>
                  </a:path>
                </a:pathLst>
              </a:custGeom>
              <a:solidFill>
                <a:srgbClr val="8F65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5" name="Freeform 38"/>
              <p:cNvSpPr/>
              <p:nvPr/>
            </p:nvSpPr>
            <p:spPr bwMode="auto">
              <a:xfrm>
                <a:off x="2101850" y="2511425"/>
                <a:ext cx="412750" cy="57150"/>
              </a:xfrm>
              <a:custGeom>
                <a:avLst/>
                <a:gdLst>
                  <a:gd name="T0" fmla="*/ 110 w 110"/>
                  <a:gd name="T1" fmla="*/ 7 h 15"/>
                  <a:gd name="T2" fmla="*/ 103 w 110"/>
                  <a:gd name="T3" fmla="*/ 15 h 15"/>
                  <a:gd name="T4" fmla="*/ 7 w 110"/>
                  <a:gd name="T5" fmla="*/ 15 h 15"/>
                  <a:gd name="T6" fmla="*/ 0 w 110"/>
                  <a:gd name="T7" fmla="*/ 7 h 15"/>
                  <a:gd name="T8" fmla="*/ 0 w 110"/>
                  <a:gd name="T9" fmla="*/ 7 h 15"/>
                  <a:gd name="T10" fmla="*/ 7 w 110"/>
                  <a:gd name="T11" fmla="*/ 0 h 15"/>
                  <a:gd name="T12" fmla="*/ 103 w 110"/>
                  <a:gd name="T13" fmla="*/ 0 h 15"/>
                  <a:gd name="T14" fmla="*/ 110 w 110"/>
                  <a:gd name="T15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0" h="15">
                    <a:moveTo>
                      <a:pt x="110" y="7"/>
                    </a:moveTo>
                    <a:cubicBezTo>
                      <a:pt x="110" y="11"/>
                      <a:pt x="107" y="15"/>
                      <a:pt x="103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3" y="15"/>
                      <a:pt x="0" y="11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7" y="0"/>
                      <a:pt x="110" y="3"/>
                      <a:pt x="110" y="7"/>
                    </a:cubicBezTo>
                    <a:close/>
                  </a:path>
                </a:pathLst>
              </a:custGeom>
              <a:solidFill>
                <a:srgbClr val="FFBC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6" name="Freeform 39"/>
              <p:cNvSpPr/>
              <p:nvPr/>
            </p:nvSpPr>
            <p:spPr bwMode="auto">
              <a:xfrm>
                <a:off x="2027238" y="2613025"/>
                <a:ext cx="561975" cy="269875"/>
              </a:xfrm>
              <a:custGeom>
                <a:avLst/>
                <a:gdLst>
                  <a:gd name="T0" fmla="*/ 150 w 150"/>
                  <a:gd name="T1" fmla="*/ 63 h 72"/>
                  <a:gd name="T2" fmla="*/ 141 w 150"/>
                  <a:gd name="T3" fmla="*/ 72 h 72"/>
                  <a:gd name="T4" fmla="*/ 9 w 150"/>
                  <a:gd name="T5" fmla="*/ 72 h 72"/>
                  <a:gd name="T6" fmla="*/ 0 w 150"/>
                  <a:gd name="T7" fmla="*/ 63 h 72"/>
                  <a:gd name="T8" fmla="*/ 0 w 150"/>
                  <a:gd name="T9" fmla="*/ 9 h 72"/>
                  <a:gd name="T10" fmla="*/ 9 w 150"/>
                  <a:gd name="T11" fmla="*/ 0 h 72"/>
                  <a:gd name="T12" fmla="*/ 141 w 150"/>
                  <a:gd name="T13" fmla="*/ 0 h 72"/>
                  <a:gd name="T14" fmla="*/ 150 w 150"/>
                  <a:gd name="T15" fmla="*/ 9 h 72"/>
                  <a:gd name="T16" fmla="*/ 150 w 150"/>
                  <a:gd name="T17" fmla="*/ 63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0" h="72">
                    <a:moveTo>
                      <a:pt x="150" y="63"/>
                    </a:moveTo>
                    <a:cubicBezTo>
                      <a:pt x="150" y="68"/>
                      <a:pt x="146" y="72"/>
                      <a:pt x="141" y="72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4" y="72"/>
                      <a:pt x="0" y="68"/>
                      <a:pt x="0" y="6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46" y="0"/>
                      <a:pt x="150" y="4"/>
                      <a:pt x="150" y="9"/>
                    </a:cubicBezTo>
                    <a:lnTo>
                      <a:pt x="150" y="63"/>
                    </a:lnTo>
                    <a:close/>
                  </a:path>
                </a:pathLst>
              </a:custGeom>
              <a:solidFill>
                <a:srgbClr val="8F65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7" name="Freeform 40"/>
              <p:cNvSpPr/>
              <p:nvPr/>
            </p:nvSpPr>
            <p:spPr bwMode="auto">
              <a:xfrm>
                <a:off x="2085975" y="2654300"/>
                <a:ext cx="60325" cy="198438"/>
              </a:xfrm>
              <a:custGeom>
                <a:avLst/>
                <a:gdLst>
                  <a:gd name="T0" fmla="*/ 16 w 16"/>
                  <a:gd name="T1" fmla="*/ 45 h 53"/>
                  <a:gd name="T2" fmla="*/ 8 w 16"/>
                  <a:gd name="T3" fmla="*/ 53 h 53"/>
                  <a:gd name="T4" fmla="*/ 8 w 16"/>
                  <a:gd name="T5" fmla="*/ 53 h 53"/>
                  <a:gd name="T6" fmla="*/ 0 w 16"/>
                  <a:gd name="T7" fmla="*/ 45 h 53"/>
                  <a:gd name="T8" fmla="*/ 0 w 16"/>
                  <a:gd name="T9" fmla="*/ 8 h 53"/>
                  <a:gd name="T10" fmla="*/ 8 w 16"/>
                  <a:gd name="T11" fmla="*/ 0 h 53"/>
                  <a:gd name="T12" fmla="*/ 8 w 16"/>
                  <a:gd name="T13" fmla="*/ 0 h 53"/>
                  <a:gd name="T14" fmla="*/ 16 w 16"/>
                  <a:gd name="T15" fmla="*/ 8 h 53"/>
                  <a:gd name="T16" fmla="*/ 16 w 16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53">
                    <a:moveTo>
                      <a:pt x="16" y="45"/>
                    </a:moveTo>
                    <a:cubicBezTo>
                      <a:pt x="16" y="49"/>
                      <a:pt x="12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4" y="53"/>
                      <a:pt x="0" y="49"/>
                      <a:pt x="0" y="45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2" y="0"/>
                      <a:pt x="16" y="4"/>
                      <a:pt x="16" y="8"/>
                    </a:cubicBezTo>
                    <a:lnTo>
                      <a:pt x="16" y="45"/>
                    </a:lnTo>
                    <a:close/>
                  </a:path>
                </a:pathLst>
              </a:custGeom>
              <a:solidFill>
                <a:srgbClr val="775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8" name="Freeform 41"/>
              <p:cNvSpPr/>
              <p:nvPr/>
            </p:nvSpPr>
            <p:spPr bwMode="auto">
              <a:xfrm>
                <a:off x="2214563" y="2654300"/>
                <a:ext cx="60325" cy="198438"/>
              </a:xfrm>
              <a:custGeom>
                <a:avLst/>
                <a:gdLst>
                  <a:gd name="T0" fmla="*/ 16 w 16"/>
                  <a:gd name="T1" fmla="*/ 45 h 53"/>
                  <a:gd name="T2" fmla="*/ 8 w 16"/>
                  <a:gd name="T3" fmla="*/ 53 h 53"/>
                  <a:gd name="T4" fmla="*/ 8 w 16"/>
                  <a:gd name="T5" fmla="*/ 53 h 53"/>
                  <a:gd name="T6" fmla="*/ 0 w 16"/>
                  <a:gd name="T7" fmla="*/ 45 h 53"/>
                  <a:gd name="T8" fmla="*/ 0 w 16"/>
                  <a:gd name="T9" fmla="*/ 8 h 53"/>
                  <a:gd name="T10" fmla="*/ 8 w 16"/>
                  <a:gd name="T11" fmla="*/ 0 h 53"/>
                  <a:gd name="T12" fmla="*/ 8 w 16"/>
                  <a:gd name="T13" fmla="*/ 0 h 53"/>
                  <a:gd name="T14" fmla="*/ 16 w 16"/>
                  <a:gd name="T15" fmla="*/ 8 h 53"/>
                  <a:gd name="T16" fmla="*/ 16 w 16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53">
                    <a:moveTo>
                      <a:pt x="16" y="45"/>
                    </a:moveTo>
                    <a:cubicBezTo>
                      <a:pt x="16" y="49"/>
                      <a:pt x="12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4" y="53"/>
                      <a:pt x="0" y="49"/>
                      <a:pt x="0" y="45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2" y="0"/>
                      <a:pt x="16" y="4"/>
                      <a:pt x="16" y="8"/>
                    </a:cubicBezTo>
                    <a:lnTo>
                      <a:pt x="16" y="45"/>
                    </a:lnTo>
                    <a:close/>
                  </a:path>
                </a:pathLst>
              </a:custGeom>
              <a:solidFill>
                <a:srgbClr val="775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9" name="Freeform 42"/>
              <p:cNvSpPr/>
              <p:nvPr/>
            </p:nvSpPr>
            <p:spPr bwMode="auto">
              <a:xfrm>
                <a:off x="2341563" y="2654300"/>
                <a:ext cx="60325" cy="198438"/>
              </a:xfrm>
              <a:custGeom>
                <a:avLst/>
                <a:gdLst>
                  <a:gd name="T0" fmla="*/ 16 w 16"/>
                  <a:gd name="T1" fmla="*/ 45 h 53"/>
                  <a:gd name="T2" fmla="*/ 8 w 16"/>
                  <a:gd name="T3" fmla="*/ 53 h 53"/>
                  <a:gd name="T4" fmla="*/ 8 w 16"/>
                  <a:gd name="T5" fmla="*/ 53 h 53"/>
                  <a:gd name="T6" fmla="*/ 0 w 16"/>
                  <a:gd name="T7" fmla="*/ 45 h 53"/>
                  <a:gd name="T8" fmla="*/ 0 w 16"/>
                  <a:gd name="T9" fmla="*/ 8 h 53"/>
                  <a:gd name="T10" fmla="*/ 8 w 16"/>
                  <a:gd name="T11" fmla="*/ 0 h 53"/>
                  <a:gd name="T12" fmla="*/ 8 w 16"/>
                  <a:gd name="T13" fmla="*/ 0 h 53"/>
                  <a:gd name="T14" fmla="*/ 16 w 16"/>
                  <a:gd name="T15" fmla="*/ 8 h 53"/>
                  <a:gd name="T16" fmla="*/ 16 w 16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53">
                    <a:moveTo>
                      <a:pt x="16" y="45"/>
                    </a:moveTo>
                    <a:cubicBezTo>
                      <a:pt x="16" y="49"/>
                      <a:pt x="12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4" y="53"/>
                      <a:pt x="0" y="49"/>
                      <a:pt x="0" y="45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2" y="0"/>
                      <a:pt x="16" y="4"/>
                      <a:pt x="16" y="8"/>
                    </a:cubicBezTo>
                    <a:lnTo>
                      <a:pt x="16" y="45"/>
                    </a:lnTo>
                    <a:close/>
                  </a:path>
                </a:pathLst>
              </a:custGeom>
              <a:solidFill>
                <a:srgbClr val="775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40" name="Freeform 43"/>
              <p:cNvSpPr/>
              <p:nvPr/>
            </p:nvSpPr>
            <p:spPr bwMode="auto">
              <a:xfrm>
                <a:off x="2468563" y="2654300"/>
                <a:ext cx="60325" cy="198438"/>
              </a:xfrm>
              <a:custGeom>
                <a:avLst/>
                <a:gdLst>
                  <a:gd name="T0" fmla="*/ 16 w 16"/>
                  <a:gd name="T1" fmla="*/ 45 h 53"/>
                  <a:gd name="T2" fmla="*/ 8 w 16"/>
                  <a:gd name="T3" fmla="*/ 53 h 53"/>
                  <a:gd name="T4" fmla="*/ 8 w 16"/>
                  <a:gd name="T5" fmla="*/ 53 h 53"/>
                  <a:gd name="T6" fmla="*/ 0 w 16"/>
                  <a:gd name="T7" fmla="*/ 45 h 53"/>
                  <a:gd name="T8" fmla="*/ 0 w 16"/>
                  <a:gd name="T9" fmla="*/ 8 h 53"/>
                  <a:gd name="T10" fmla="*/ 8 w 16"/>
                  <a:gd name="T11" fmla="*/ 0 h 53"/>
                  <a:gd name="T12" fmla="*/ 8 w 16"/>
                  <a:gd name="T13" fmla="*/ 0 h 53"/>
                  <a:gd name="T14" fmla="*/ 16 w 16"/>
                  <a:gd name="T15" fmla="*/ 8 h 53"/>
                  <a:gd name="T16" fmla="*/ 16 w 16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53">
                    <a:moveTo>
                      <a:pt x="16" y="45"/>
                    </a:moveTo>
                    <a:cubicBezTo>
                      <a:pt x="16" y="49"/>
                      <a:pt x="12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4" y="53"/>
                      <a:pt x="0" y="49"/>
                      <a:pt x="0" y="45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2" y="0"/>
                      <a:pt x="16" y="4"/>
                      <a:pt x="16" y="8"/>
                    </a:cubicBezTo>
                    <a:lnTo>
                      <a:pt x="16" y="45"/>
                    </a:lnTo>
                    <a:close/>
                  </a:path>
                </a:pathLst>
              </a:custGeom>
              <a:solidFill>
                <a:srgbClr val="775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41" name="Freeform 44"/>
              <p:cNvSpPr/>
              <p:nvPr/>
            </p:nvSpPr>
            <p:spPr bwMode="auto">
              <a:xfrm>
                <a:off x="2074863" y="2882900"/>
                <a:ext cx="473075" cy="15875"/>
              </a:xfrm>
              <a:custGeom>
                <a:avLst/>
                <a:gdLst>
                  <a:gd name="T0" fmla="*/ 126 w 126"/>
                  <a:gd name="T1" fmla="*/ 2 h 4"/>
                  <a:gd name="T2" fmla="*/ 124 w 126"/>
                  <a:gd name="T3" fmla="*/ 4 h 4"/>
                  <a:gd name="T4" fmla="*/ 2 w 126"/>
                  <a:gd name="T5" fmla="*/ 4 h 4"/>
                  <a:gd name="T6" fmla="*/ 0 w 126"/>
                  <a:gd name="T7" fmla="*/ 2 h 4"/>
                  <a:gd name="T8" fmla="*/ 0 w 126"/>
                  <a:gd name="T9" fmla="*/ 2 h 4"/>
                  <a:gd name="T10" fmla="*/ 2 w 126"/>
                  <a:gd name="T11" fmla="*/ 0 h 4"/>
                  <a:gd name="T12" fmla="*/ 124 w 126"/>
                  <a:gd name="T13" fmla="*/ 0 h 4"/>
                  <a:gd name="T14" fmla="*/ 126 w 126"/>
                  <a:gd name="T1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6" h="4">
                    <a:moveTo>
                      <a:pt x="126" y="2"/>
                    </a:moveTo>
                    <a:cubicBezTo>
                      <a:pt x="126" y="3"/>
                      <a:pt x="125" y="4"/>
                      <a:pt x="124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5" y="0"/>
                      <a:pt x="126" y="1"/>
                      <a:pt x="126" y="2"/>
                    </a:cubicBezTo>
                    <a:close/>
                  </a:path>
                </a:pathLst>
              </a:custGeom>
              <a:solidFill>
                <a:srgbClr val="502E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42" name="Rectangle 45"/>
              <p:cNvSpPr>
                <a:spLocks noChangeArrowheads="1"/>
              </p:cNvSpPr>
              <p:nvPr/>
            </p:nvSpPr>
            <p:spPr bwMode="auto">
              <a:xfrm>
                <a:off x="2138363" y="2568575"/>
                <a:ext cx="338137" cy="44450"/>
              </a:xfrm>
              <a:prstGeom prst="rect">
                <a:avLst/>
              </a:prstGeom>
              <a:solidFill>
                <a:srgbClr val="775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</p:grpSp>
      <p:sp>
        <p:nvSpPr>
          <p:cNvPr id="1053" name="矩形 1052"/>
          <p:cNvSpPr/>
          <p:nvPr/>
        </p:nvSpPr>
        <p:spPr>
          <a:xfrm>
            <a:off x="0" y="6761989"/>
            <a:ext cx="12192000" cy="96011"/>
          </a:xfrm>
          <a:prstGeom prst="rect">
            <a:avLst/>
          </a:prstGeom>
          <a:solidFill>
            <a:srgbClr val="FF9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4" name="TextBox 63"/>
          <p:cNvSpPr txBox="1"/>
          <p:nvPr/>
        </p:nvSpPr>
        <p:spPr>
          <a:xfrm>
            <a:off x="4431921" y="3627810"/>
            <a:ext cx="4032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dirty="0">
                <a:ln w="6350">
                  <a:noFill/>
                </a:ln>
                <a:latin typeface="宋体" pitchFamily="2" charset="-122"/>
                <a:ea typeface="宋体" pitchFamily="2" charset="-122"/>
              </a:rPr>
              <a:t>谢谢！</a:t>
            </a:r>
          </a:p>
        </p:txBody>
      </p:sp>
      <p:sp>
        <p:nvSpPr>
          <p:cNvPr id="65" name="圆角矩形 64"/>
          <p:cNvSpPr/>
          <p:nvPr/>
        </p:nvSpPr>
        <p:spPr>
          <a:xfrm>
            <a:off x="2351584" y="4587481"/>
            <a:ext cx="7488832" cy="270080"/>
          </a:xfrm>
          <a:prstGeom prst="roundRect">
            <a:avLst>
              <a:gd name="adj" fmla="val 0"/>
            </a:avLst>
          </a:prstGeom>
          <a:noFill/>
          <a:ln w="63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dist" defTabSz="1219170">
              <a:defRPr/>
            </a:pPr>
            <a:r>
              <a:rPr lang="en-US" altLang="zh-CN" sz="1600" kern="0" dirty="0">
                <a:solidFill>
                  <a:schemeClr val="bg1">
                    <a:lumMod val="50000"/>
                  </a:schemeClr>
                </a:solidFill>
                <a:latin typeface="宋体" pitchFamily="2" charset="-122"/>
                <a:ea typeface="宋体" pitchFamily="2" charset="-122"/>
              </a:rPr>
              <a:t>THANK YOU FOR WATCHING</a:t>
            </a:r>
            <a:endParaRPr lang="zh-CN" altLang="en-US" sz="1600" kern="0" dirty="0">
              <a:solidFill>
                <a:schemeClr val="bg1">
                  <a:lumMod val="50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cxnSp>
        <p:nvCxnSpPr>
          <p:cNvPr id="66" name="直接连接符 65"/>
          <p:cNvCxnSpPr/>
          <p:nvPr/>
        </p:nvCxnSpPr>
        <p:spPr>
          <a:xfrm>
            <a:off x="2351584" y="4535805"/>
            <a:ext cx="7488832" cy="0"/>
          </a:xfrm>
          <a:prstGeom prst="line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25591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F8C2BE6B-C432-45C4-B2E8-F7F3B9E524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8401" y="4845343"/>
            <a:ext cx="2135187" cy="1005042"/>
          </a:xfrm>
        </p:spPr>
        <p:txBody>
          <a:bodyPr/>
          <a:lstStyle/>
          <a:p>
            <a:r>
              <a:rPr lang="zh-CN" altLang="en-US" dirty="0"/>
              <a:t>熊绍潘</a:t>
            </a:r>
            <a:endParaRPr lang="en-US" altLang="zh-CN" dirty="0"/>
          </a:p>
          <a:p>
            <a:r>
              <a:rPr lang="en-US" altLang="zh-CN" dirty="0"/>
              <a:t>2020</a:t>
            </a:r>
            <a:r>
              <a:rPr lang="zh-CN" altLang="en-US" dirty="0"/>
              <a:t>年</a:t>
            </a:r>
            <a:r>
              <a:rPr lang="en-US" altLang="zh-CN" dirty="0"/>
              <a:t>3</a:t>
            </a:r>
            <a:r>
              <a:rPr lang="zh-CN" altLang="en-US" dirty="0"/>
              <a:t>月</a:t>
            </a:r>
            <a:r>
              <a:rPr lang="en-US" altLang="zh-CN" dirty="0"/>
              <a:t>29</a:t>
            </a:r>
            <a:r>
              <a:rPr lang="zh-CN" altLang="en-US" dirty="0"/>
              <a:t>日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B757BB8-95FB-4C7E-834B-EEF31F2797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57721" y="4247165"/>
            <a:ext cx="2876550" cy="32385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3C2F8590-F0CD-43B5-997C-505B708A23F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智慧钻井项目例会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xmlns="" id="{2CA65E85-FC35-4FFD-8EEC-C49165D6A8AF}"/>
              </a:ext>
            </a:extLst>
          </p:cNvPr>
          <p:cNvCxnSpPr/>
          <p:nvPr/>
        </p:nvCxnSpPr>
        <p:spPr>
          <a:xfrm flipH="1">
            <a:off x="3580094" y="4043858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xmlns="" id="{7145A059-0D90-4D26-8AA2-64870C8E678F}"/>
              </a:ext>
            </a:extLst>
          </p:cNvPr>
          <p:cNvCxnSpPr/>
          <p:nvPr/>
        </p:nvCxnSpPr>
        <p:spPr>
          <a:xfrm flipH="1">
            <a:off x="3580094" y="2835696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98C8C71-C517-4F9C-BB69-7293F981D1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192" y="1700493"/>
            <a:ext cx="4417616" cy="61963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xmlns="" id="{900097B1-3E84-4073-B82F-4D7C8FC04BCE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24136E9D-4BB9-4952-86C7-3088781EA847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6608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0669108E-222B-402C-9D45-D4293CB6987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4" y="597484"/>
            <a:ext cx="6513983" cy="18742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xmlns="" id="{5884374C-D91B-4F35-AED8-A9A751862E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4" y="174072"/>
            <a:ext cx="1080407" cy="323529"/>
          </a:xfrm>
          <a:prstGeom prst="rect">
            <a:avLst/>
          </a:prstGeom>
        </p:spPr>
      </p:pic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xmlns="" id="{10E51459-0108-44F4-A648-20190C4CD9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33</a:t>
            </a:fld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72AB2A5D-A471-4111-91FC-363993AC3AD0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05DAC275-90AF-42E8-BA33-93477E058B8D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流程图: 离页连接符 12">
            <a:extLst>
              <a:ext uri="{FF2B5EF4-FFF2-40B4-BE49-F238E27FC236}">
                <a16:creationId xmlns:a16="http://schemas.microsoft.com/office/drawing/2014/main" xmlns="" id="{3D1D14C0-5513-4100-976D-7759D5C85BCE}"/>
              </a:ext>
            </a:extLst>
          </p:cNvPr>
          <p:cNvSpPr/>
          <p:nvPr/>
        </p:nvSpPr>
        <p:spPr>
          <a:xfrm>
            <a:off x="4912102" y="2462825"/>
            <a:ext cx="681886" cy="638175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altLang="zh-CN" sz="27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t>1</a:t>
            </a:r>
            <a:endParaRPr lang="zh-CN" altLang="en-US" sz="2700" b="1" kern="0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xmlns="" id="{2083A2E6-FCA2-4240-B7D0-3D1A9A1201B0}"/>
              </a:ext>
            </a:extLst>
          </p:cNvPr>
          <p:cNvCxnSpPr>
            <a:cxnSpLocks/>
          </p:cNvCxnSpPr>
          <p:nvPr/>
        </p:nvCxnSpPr>
        <p:spPr>
          <a:xfrm>
            <a:off x="5956978" y="2973418"/>
            <a:ext cx="2503441" cy="0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sp>
        <p:nvSpPr>
          <p:cNvPr id="20" name="文本框 43">
            <a:extLst>
              <a:ext uri="{FF2B5EF4-FFF2-40B4-BE49-F238E27FC236}">
                <a16:creationId xmlns:a16="http://schemas.microsoft.com/office/drawing/2014/main" xmlns="" id="{C07EF9C3-C255-4896-9CB0-BD29DFBDD33C}"/>
              </a:ext>
            </a:extLst>
          </p:cNvPr>
          <p:cNvSpPr txBox="1"/>
          <p:nvPr/>
        </p:nvSpPr>
        <p:spPr>
          <a:xfrm>
            <a:off x="5843623" y="2334473"/>
            <a:ext cx="3362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3200" b="1" dirty="0">
                <a:solidFill>
                  <a:srgbClr val="2869A7"/>
                </a:solidFill>
                <a:sym typeface="微软雅黑" pitchFamily="34" charset="-122"/>
              </a:rPr>
              <a:t>标注数据小结</a:t>
            </a:r>
          </a:p>
        </p:txBody>
      </p:sp>
      <p:sp>
        <p:nvSpPr>
          <p:cNvPr id="21" name="流程图: 离页连接符 20">
            <a:extLst>
              <a:ext uri="{FF2B5EF4-FFF2-40B4-BE49-F238E27FC236}">
                <a16:creationId xmlns:a16="http://schemas.microsoft.com/office/drawing/2014/main" xmlns="" id="{DD6A69DB-8FFB-4FB4-82AB-A9BE5D42B0D6}"/>
              </a:ext>
            </a:extLst>
          </p:cNvPr>
          <p:cNvSpPr/>
          <p:nvPr/>
        </p:nvSpPr>
        <p:spPr>
          <a:xfrm>
            <a:off x="4912102" y="3428158"/>
            <a:ext cx="681886" cy="638175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altLang="zh-CN" sz="27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t>2</a:t>
            </a:r>
            <a:endParaRPr lang="zh-CN" altLang="en-US" sz="2700" b="1" kern="0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xmlns="" id="{F19FB9C0-F46D-4B38-B0AB-12B33F825F3B}"/>
              </a:ext>
            </a:extLst>
          </p:cNvPr>
          <p:cNvCxnSpPr>
            <a:cxnSpLocks/>
          </p:cNvCxnSpPr>
          <p:nvPr/>
        </p:nvCxnSpPr>
        <p:spPr>
          <a:xfrm>
            <a:off x="5939222" y="3938751"/>
            <a:ext cx="4101423" cy="0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sp>
        <p:nvSpPr>
          <p:cNvPr id="23" name="文本框 43">
            <a:extLst>
              <a:ext uri="{FF2B5EF4-FFF2-40B4-BE49-F238E27FC236}">
                <a16:creationId xmlns:a16="http://schemas.microsoft.com/office/drawing/2014/main" xmlns="" id="{0ED6F749-0AB1-49A1-8AD6-BEE7715E0ED6}"/>
              </a:ext>
            </a:extLst>
          </p:cNvPr>
          <p:cNvSpPr txBox="1"/>
          <p:nvPr/>
        </p:nvSpPr>
        <p:spPr>
          <a:xfrm>
            <a:off x="5843623" y="3299806"/>
            <a:ext cx="4339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3200" b="1" dirty="0">
                <a:solidFill>
                  <a:srgbClr val="2869A7"/>
                </a:solidFill>
                <a:sym typeface="微软雅黑" pitchFamily="34" charset="-122"/>
              </a:rPr>
              <a:t>数据读取与可视化工具</a:t>
            </a:r>
          </a:p>
        </p:txBody>
      </p:sp>
      <p:sp>
        <p:nvSpPr>
          <p:cNvPr id="24" name="流程图: 离页连接符 23">
            <a:extLst>
              <a:ext uri="{FF2B5EF4-FFF2-40B4-BE49-F238E27FC236}">
                <a16:creationId xmlns:a16="http://schemas.microsoft.com/office/drawing/2014/main" xmlns="" id="{D43A5341-C12C-488F-8400-8A7314EF2C9D}"/>
              </a:ext>
            </a:extLst>
          </p:cNvPr>
          <p:cNvSpPr/>
          <p:nvPr/>
        </p:nvSpPr>
        <p:spPr>
          <a:xfrm>
            <a:off x="4912102" y="4393491"/>
            <a:ext cx="681886" cy="638175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altLang="zh-CN" sz="27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t>3</a:t>
            </a:r>
            <a:endParaRPr lang="zh-CN" altLang="en-US" sz="2700" b="1" kern="0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xmlns="" id="{A079E6A8-CFF0-4B2E-B5DB-DF249DCCCA59}"/>
              </a:ext>
            </a:extLst>
          </p:cNvPr>
          <p:cNvCxnSpPr>
            <a:cxnSpLocks/>
          </p:cNvCxnSpPr>
          <p:nvPr/>
        </p:nvCxnSpPr>
        <p:spPr>
          <a:xfrm>
            <a:off x="5903709" y="4984356"/>
            <a:ext cx="5069091" cy="0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sp>
        <p:nvSpPr>
          <p:cNvPr id="26" name="文本框 43">
            <a:extLst>
              <a:ext uri="{FF2B5EF4-FFF2-40B4-BE49-F238E27FC236}">
                <a16:creationId xmlns:a16="http://schemas.microsoft.com/office/drawing/2014/main" xmlns="" id="{A5FC7705-7606-4A0B-B9AE-AF16EBC2182F}"/>
              </a:ext>
            </a:extLst>
          </p:cNvPr>
          <p:cNvSpPr txBox="1"/>
          <p:nvPr/>
        </p:nvSpPr>
        <p:spPr>
          <a:xfrm>
            <a:off x="5843621" y="4345411"/>
            <a:ext cx="5652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3200" b="1" dirty="0">
                <a:solidFill>
                  <a:srgbClr val="2869A7"/>
                </a:solidFill>
                <a:sym typeface="微软雅黑" pitchFamily="34" charset="-122"/>
              </a:rPr>
              <a:t>事故与监控参数 相关性分析</a:t>
            </a:r>
          </a:p>
        </p:txBody>
      </p:sp>
    </p:spTree>
    <p:extLst>
      <p:ext uri="{BB962C8B-B14F-4D97-AF65-F5344CB8AC3E}">
        <p14:creationId xmlns:p14="http://schemas.microsoft.com/office/powerpoint/2010/main" val="37305473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EFF5E052-9320-4AC7-9186-698BE08AD6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4" y="597484"/>
            <a:ext cx="6513983" cy="18742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01F8CFFF-15CD-45E7-9920-310B8DA959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4" y="174072"/>
            <a:ext cx="1080407" cy="323529"/>
          </a:xfrm>
          <a:prstGeom prst="rect">
            <a:avLst/>
          </a:prstGeom>
        </p:spPr>
      </p:pic>
      <p:sp>
        <p:nvSpPr>
          <p:cNvPr id="4" name="流程图: 离页连接符 3">
            <a:extLst>
              <a:ext uri="{FF2B5EF4-FFF2-40B4-BE49-F238E27FC236}">
                <a16:creationId xmlns:a16="http://schemas.microsoft.com/office/drawing/2014/main" xmlns="" id="{6CEE476F-687F-4CD1-89C2-C40FFC373539}"/>
              </a:ext>
            </a:extLst>
          </p:cNvPr>
          <p:cNvSpPr/>
          <p:nvPr/>
        </p:nvSpPr>
        <p:spPr>
          <a:xfrm>
            <a:off x="2626868" y="2358544"/>
            <a:ext cx="1375624" cy="1441323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72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t>1</a:t>
            </a:r>
            <a:endParaRPr lang="zh-CN" altLang="en-US" sz="7200" b="1" kern="0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D9FFA893-1979-48DB-8152-866DBF57D8D4}"/>
              </a:ext>
            </a:extLst>
          </p:cNvPr>
          <p:cNvCxnSpPr>
            <a:cxnSpLocks/>
          </p:cNvCxnSpPr>
          <p:nvPr/>
        </p:nvCxnSpPr>
        <p:spPr>
          <a:xfrm>
            <a:off x="4330711" y="3052818"/>
            <a:ext cx="3858799" cy="0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sp>
        <p:nvSpPr>
          <p:cNvPr id="6" name="文本框 32">
            <a:extLst>
              <a:ext uri="{FF2B5EF4-FFF2-40B4-BE49-F238E27FC236}">
                <a16:creationId xmlns:a16="http://schemas.microsoft.com/office/drawing/2014/main" xmlns="" id="{FB8096DF-AEFD-4686-B538-FC002CE372E3}"/>
              </a:ext>
            </a:extLst>
          </p:cNvPr>
          <p:cNvSpPr txBox="1"/>
          <p:nvPr/>
        </p:nvSpPr>
        <p:spPr>
          <a:xfrm>
            <a:off x="4522354" y="2397617"/>
            <a:ext cx="3333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3600" b="1" dirty="0">
                <a:solidFill>
                  <a:srgbClr val="2869A7"/>
                </a:solidFill>
                <a:sym typeface="微软雅黑" pitchFamily="34" charset="-122"/>
              </a:rPr>
              <a:t>标注数据小结</a:t>
            </a:r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xmlns="" id="{9A579B4E-BD5D-44FA-95EF-1A3DD139C5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34</a:t>
            </a:fld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A1B287FD-8E63-4A16-B399-AD1AA18B117B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CE355CE2-67B7-4BB4-B8CC-1766EE4288F9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30267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A14CE531-16CC-4824-BF5F-091F2E612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552" y="733954"/>
            <a:ext cx="5791200" cy="3064970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CC091A69-8352-4AA5-8364-588E61E33F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1637" y="238014"/>
            <a:ext cx="9558792" cy="658969"/>
          </a:xfrm>
        </p:spPr>
        <p:txBody>
          <a:bodyPr/>
          <a:lstStyle/>
          <a:p>
            <a:r>
              <a:rPr lang="zh-CN" altLang="en-US" dirty="0"/>
              <a:t>标注数据小结</a:t>
            </a:r>
            <a:endParaRPr lang="en-US" altLang="zh-CN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5521257-18C6-4A28-99E3-3D3788D176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35</a:t>
            </a:fld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BC51C0FA-2A0D-4CA9-9EF6-C67F731E43B7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984EB8C1-EE47-4BA1-83BD-1270A2857178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16CC347B-C222-4702-BC79-3E6125B1DBAA}"/>
              </a:ext>
            </a:extLst>
          </p:cNvPr>
          <p:cNvSpPr/>
          <p:nvPr/>
        </p:nvSpPr>
        <p:spPr>
          <a:xfrm>
            <a:off x="207181" y="896983"/>
            <a:ext cx="5888819" cy="44268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/>
              <a:t>标注情况</a:t>
            </a:r>
            <a:endParaRPr lang="en-US" altLang="zh-CN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《</a:t>
            </a:r>
            <a:r>
              <a:rPr lang="zh-CN" altLang="en-US" dirty="0"/>
              <a:t>完成统计</a:t>
            </a:r>
            <a:r>
              <a:rPr lang="en-US" altLang="zh-CN" dirty="0"/>
              <a:t>1》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数据来源于</a:t>
            </a:r>
            <a:r>
              <a:rPr lang="en-US" altLang="zh-CN" dirty="0"/>
              <a:t>5</a:t>
            </a:r>
            <a:r>
              <a:rPr lang="zh-CN" altLang="en-US" dirty="0"/>
              <a:t>口井，</a:t>
            </a:r>
            <a:r>
              <a:rPr lang="zh-CN" altLang="en-US" b="1" dirty="0"/>
              <a:t>卡钻</a:t>
            </a:r>
            <a:r>
              <a:rPr lang="en-US" altLang="zh-CN" b="1" dirty="0"/>
              <a:t>7</a:t>
            </a:r>
            <a:r>
              <a:rPr lang="zh-CN" altLang="en-US" b="1" dirty="0"/>
              <a:t>起，井漏</a:t>
            </a:r>
            <a:r>
              <a:rPr lang="en-US" altLang="zh-CN" b="1" dirty="0"/>
              <a:t>2</a:t>
            </a:r>
            <a:r>
              <a:rPr lang="zh-CN" altLang="en-US" b="1" dirty="0"/>
              <a:t>起</a:t>
            </a:r>
            <a:r>
              <a:rPr lang="zh-CN" altLang="en-US" dirty="0"/>
              <a:t>，无井涌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标注了事故发生大约</a:t>
            </a:r>
            <a:r>
              <a:rPr lang="zh-CN" altLang="en-US" b="1" dirty="0"/>
              <a:t>前</a:t>
            </a:r>
            <a:r>
              <a:rPr lang="en-US" altLang="zh-CN" b="1" dirty="0"/>
              <a:t>2</a:t>
            </a:r>
            <a:r>
              <a:rPr lang="zh-CN" altLang="en-US" b="1" dirty="0"/>
              <a:t>天</a:t>
            </a:r>
            <a:r>
              <a:rPr lang="zh-CN" altLang="en-US" dirty="0"/>
              <a:t>的工况，事故发生时的参数突变情况和人工处理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《</a:t>
            </a:r>
            <a:r>
              <a:rPr lang="zh-CN" altLang="en-US" dirty="0"/>
              <a:t>异常及异常前工况分析表</a:t>
            </a:r>
            <a:r>
              <a:rPr lang="en-US" altLang="zh-CN" dirty="0"/>
              <a:t>2》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数据来源于</a:t>
            </a:r>
            <a:r>
              <a:rPr lang="en-US" altLang="zh-CN" dirty="0"/>
              <a:t>2</a:t>
            </a:r>
            <a:r>
              <a:rPr lang="zh-CN" altLang="en-US" dirty="0"/>
              <a:t>口井，</a:t>
            </a:r>
            <a:r>
              <a:rPr lang="zh-CN" altLang="en-US" b="1" dirty="0"/>
              <a:t>卡钻</a:t>
            </a:r>
            <a:r>
              <a:rPr lang="en-US" altLang="zh-CN" b="1" dirty="0"/>
              <a:t>5</a:t>
            </a:r>
            <a:r>
              <a:rPr lang="zh-CN" altLang="en-US" b="1" dirty="0"/>
              <a:t>起</a:t>
            </a:r>
            <a:r>
              <a:rPr lang="zh-CN" altLang="en-US" dirty="0"/>
              <a:t>，无井漏和井涌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基于上标注了事故发生</a:t>
            </a:r>
            <a:r>
              <a:rPr lang="zh-CN" altLang="en-US" b="1" dirty="0"/>
              <a:t>前</a:t>
            </a:r>
            <a:r>
              <a:rPr lang="en-US" altLang="zh-CN" b="1" dirty="0"/>
              <a:t>1</a:t>
            </a:r>
            <a:r>
              <a:rPr lang="zh-CN" altLang="en-US" b="1" dirty="0"/>
              <a:t>天</a:t>
            </a:r>
            <a:r>
              <a:rPr lang="zh-CN" altLang="en-US" dirty="0"/>
              <a:t>的工况和人工处理，卡钻之前的工况较为简单，一般只有三两个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未标注事故发生的参数突变情况</a:t>
            </a:r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C84C5F05-D7FF-472D-A3A1-41DF5370E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4701" y="4019553"/>
            <a:ext cx="4032289" cy="270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8256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CC091A69-8352-4AA5-8364-588E61E33F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1637" y="238014"/>
            <a:ext cx="9558792" cy="658969"/>
          </a:xfrm>
        </p:spPr>
        <p:txBody>
          <a:bodyPr/>
          <a:lstStyle/>
          <a:p>
            <a:r>
              <a:rPr lang="zh-CN" altLang="en-US" dirty="0"/>
              <a:t>标注数据小结</a:t>
            </a:r>
            <a:endParaRPr lang="en-US" altLang="zh-CN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5521257-18C6-4A28-99E3-3D3788D176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36</a:t>
            </a:fld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BC51C0FA-2A0D-4CA9-9EF6-C67F731E43B7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984EB8C1-EE47-4BA1-83BD-1270A2857178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16CC347B-C222-4702-BC79-3E6125B1DBAA}"/>
              </a:ext>
            </a:extLst>
          </p:cNvPr>
          <p:cNvSpPr/>
          <p:nvPr/>
        </p:nvSpPr>
        <p:spPr>
          <a:xfrm>
            <a:off x="207181" y="896983"/>
            <a:ext cx="5888819" cy="3177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/>
              <a:t>监控数据情况</a:t>
            </a:r>
            <a:endParaRPr lang="en-US" altLang="zh-CN" sz="28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数据基本上是每隔</a:t>
            </a:r>
            <a:r>
              <a:rPr lang="en-US" altLang="zh-CN" dirty="0"/>
              <a:t>3</a:t>
            </a:r>
            <a:r>
              <a:rPr lang="zh-CN" altLang="en-US" dirty="0"/>
              <a:t>秒采样的时序数据，但要注意</a:t>
            </a:r>
            <a:r>
              <a:rPr lang="en-US" altLang="zh-CN" dirty="0">
                <a:solidFill>
                  <a:srgbClr val="FF0000"/>
                </a:solidFill>
              </a:rPr>
              <a:t>DF13-2-A4H</a:t>
            </a:r>
            <a:r>
              <a:rPr lang="zh-CN" altLang="en-US" dirty="0">
                <a:solidFill>
                  <a:srgbClr val="FF0000"/>
                </a:solidFill>
              </a:rPr>
              <a:t>的数据不是固定时间间隔采样的</a:t>
            </a:r>
            <a:endParaRPr lang="en-US" altLang="zh-CN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监控参数名是以字母组合命名，但并</a:t>
            </a:r>
            <a:r>
              <a:rPr lang="zh-CN" altLang="en-US" b="1" dirty="0"/>
              <a:t>不知道字母组合的具体含义</a:t>
            </a:r>
            <a:r>
              <a:rPr lang="zh-CN" altLang="en-US" dirty="0"/>
              <a:t>，但每个</a:t>
            </a:r>
            <a:r>
              <a:rPr lang="en-US" altLang="zh-CN" dirty="0"/>
              <a:t>csv</a:t>
            </a:r>
            <a:r>
              <a:rPr lang="zh-CN" altLang="en-US" dirty="0"/>
              <a:t>里的监控参数是相同的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数据量非常巨大，无法方便地用</a:t>
            </a:r>
            <a:r>
              <a:rPr lang="en-US" altLang="zh-CN" dirty="0"/>
              <a:t>excel</a:t>
            </a:r>
            <a:r>
              <a:rPr lang="zh-CN" altLang="en-US" dirty="0"/>
              <a:t>读取、截取与可视化</a:t>
            </a:r>
            <a:endParaRPr lang="en-US" altLang="zh-CN" dirty="0"/>
          </a:p>
        </p:txBody>
      </p:sp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xmlns="" id="{802431F8-2405-4563-9B6F-5440E6BEEC51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18363" y="84908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FCAF7FAE-C1ED-422F-BCCC-A3522AAF55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2499" y="3719125"/>
            <a:ext cx="1923727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4132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EFF5E052-9320-4AC7-9186-698BE08AD6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4" y="597484"/>
            <a:ext cx="6513983" cy="18742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01F8CFFF-15CD-45E7-9920-310B8DA959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4" y="174072"/>
            <a:ext cx="1080407" cy="323529"/>
          </a:xfrm>
          <a:prstGeom prst="rect">
            <a:avLst/>
          </a:prstGeom>
        </p:spPr>
      </p:pic>
      <p:sp>
        <p:nvSpPr>
          <p:cNvPr id="4" name="流程图: 离页连接符 3">
            <a:extLst>
              <a:ext uri="{FF2B5EF4-FFF2-40B4-BE49-F238E27FC236}">
                <a16:creationId xmlns:a16="http://schemas.microsoft.com/office/drawing/2014/main" xmlns="" id="{6CEE476F-687F-4CD1-89C2-C40FFC373539}"/>
              </a:ext>
            </a:extLst>
          </p:cNvPr>
          <p:cNvSpPr/>
          <p:nvPr/>
        </p:nvSpPr>
        <p:spPr>
          <a:xfrm>
            <a:off x="2626868" y="2358544"/>
            <a:ext cx="1375624" cy="1441323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72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t>2</a:t>
            </a:r>
            <a:endParaRPr lang="zh-CN" altLang="en-US" sz="7200" b="1" kern="0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D9FFA893-1979-48DB-8152-866DBF57D8D4}"/>
              </a:ext>
            </a:extLst>
          </p:cNvPr>
          <p:cNvCxnSpPr>
            <a:cxnSpLocks/>
          </p:cNvCxnSpPr>
          <p:nvPr/>
        </p:nvCxnSpPr>
        <p:spPr>
          <a:xfrm>
            <a:off x="4330711" y="3168229"/>
            <a:ext cx="4893188" cy="0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sp>
        <p:nvSpPr>
          <p:cNvPr id="6" name="文本框 32">
            <a:extLst>
              <a:ext uri="{FF2B5EF4-FFF2-40B4-BE49-F238E27FC236}">
                <a16:creationId xmlns:a16="http://schemas.microsoft.com/office/drawing/2014/main" xmlns="" id="{FB8096DF-AEFD-4686-B538-FC002CE372E3}"/>
              </a:ext>
            </a:extLst>
          </p:cNvPr>
          <p:cNvSpPr txBox="1"/>
          <p:nvPr/>
        </p:nvSpPr>
        <p:spPr>
          <a:xfrm>
            <a:off x="4330711" y="2444107"/>
            <a:ext cx="5042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3600" b="1" dirty="0">
                <a:solidFill>
                  <a:srgbClr val="2869A7"/>
                </a:solidFill>
                <a:sym typeface="微软雅黑" pitchFamily="34" charset="-122"/>
              </a:rPr>
              <a:t>数据读取与可视化工具</a:t>
            </a:r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xmlns="" id="{9A579B4E-BD5D-44FA-95EF-1A3DD139C5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37</a:t>
            </a:fld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A1B287FD-8E63-4A16-B399-AD1AA18B117B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CE355CE2-67B7-4BB4-B8CC-1766EE4288F9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99284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CC091A69-8352-4AA5-8364-588E61E33F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8497" y="188292"/>
            <a:ext cx="7074336" cy="515611"/>
          </a:xfrm>
        </p:spPr>
        <p:txBody>
          <a:bodyPr anchor="ctr" anchorCtr="0"/>
          <a:lstStyle/>
          <a:p>
            <a:r>
              <a:rPr lang="zh-CN" altLang="en-US" dirty="0"/>
              <a:t>数据读取与可视化工具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5521257-18C6-4A28-99E3-3D3788D176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38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BC51C0FA-2A0D-4CA9-9EF6-C67F731E43B7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984EB8C1-EE47-4BA1-83BD-1270A2857178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266FFB9A-CB4F-4DE4-9C9A-2E26ACB8DE3D}"/>
              </a:ext>
            </a:extLst>
          </p:cNvPr>
          <p:cNvSpPr/>
          <p:nvPr/>
        </p:nvSpPr>
        <p:spPr>
          <a:xfrm>
            <a:off x="248497" y="906674"/>
            <a:ext cx="5533905" cy="5301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Cambria Math" panose="02040503050406030204" pitchFamily="18" charset="0"/>
              </a:rPr>
              <a:t>前期预研数据处理的痛点：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</a:rPr>
              <a:t>数据量过大导致</a:t>
            </a:r>
            <a:r>
              <a:rPr lang="en-US" altLang="zh-CN" dirty="0">
                <a:latin typeface="Cambria Math" panose="02040503050406030204" pitchFamily="18" charset="0"/>
              </a:rPr>
              <a:t>excel</a:t>
            </a:r>
            <a:r>
              <a:rPr lang="zh-CN" altLang="en-US" dirty="0">
                <a:latin typeface="Cambria Math" panose="02040503050406030204" pitchFamily="18" charset="0"/>
              </a:rPr>
              <a:t>难读取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</a:rPr>
              <a:t>数据集按需要截取与重采样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</a:rPr>
              <a:t>事故标注按时间与数据对应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</a:rPr>
              <a:t>数据和标注的可视化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mbria Math" panose="02040503050406030204" pitchFamily="18" charset="0"/>
              </a:rPr>
              <a:t>pandas</a:t>
            </a:r>
            <a:r>
              <a:rPr lang="zh-CN" altLang="en-US" sz="2400" dirty="0">
                <a:latin typeface="Cambria Math" panose="02040503050406030204" pitchFamily="18" charset="0"/>
              </a:rPr>
              <a:t>简介：</a:t>
            </a:r>
            <a:endParaRPr lang="en-US" altLang="zh-CN" sz="2400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</a:rPr>
              <a:t>最初是作为金融数据分析工具而开发出来的，</a:t>
            </a:r>
            <a:r>
              <a:rPr lang="en-US" altLang="zh-CN" dirty="0">
                <a:latin typeface="Cambria Math" panose="02040503050406030204" pitchFamily="18" charset="0"/>
              </a:rPr>
              <a:t>pandas</a:t>
            </a:r>
            <a:r>
              <a:rPr lang="zh-CN" altLang="en-US" dirty="0">
                <a:latin typeface="Cambria Math" panose="02040503050406030204" pitchFamily="18" charset="0"/>
              </a:rPr>
              <a:t>为时间序列分析提供了很好的支持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Cambria Math" panose="02040503050406030204" pitchFamily="18" charset="0"/>
              </a:rPr>
              <a:t>pandas</a:t>
            </a:r>
            <a:r>
              <a:rPr lang="zh-CN" altLang="en-US" dirty="0">
                <a:latin typeface="Cambria Math" panose="02040503050406030204" pitchFamily="18" charset="0"/>
              </a:rPr>
              <a:t>提供了快速、强大的时序数据处理功能，包括日期处理（</a:t>
            </a:r>
            <a:r>
              <a:rPr lang="en-US" altLang="zh-CN" dirty="0">
                <a:latin typeface="Cambria Math" panose="02040503050406030204" pitchFamily="18" charset="0"/>
              </a:rPr>
              <a:t>timestamp</a:t>
            </a:r>
            <a:r>
              <a:rPr lang="zh-CN" altLang="en-US" dirty="0">
                <a:latin typeface="Cambria Math" panose="02040503050406030204" pitchFamily="18" charset="0"/>
              </a:rPr>
              <a:t>）、按日期区间读取数据、数据重采样（</a:t>
            </a:r>
            <a:r>
              <a:rPr lang="en-US" altLang="zh-CN" dirty="0">
                <a:latin typeface="Cambria Math" panose="02040503050406030204" pitchFamily="18" charset="0"/>
              </a:rPr>
              <a:t>resample</a:t>
            </a:r>
            <a:r>
              <a:rPr lang="zh-CN" altLang="en-US" dirty="0">
                <a:latin typeface="Cambria Math" panose="02040503050406030204" pitchFamily="18" charset="0"/>
              </a:rPr>
              <a:t>）、时序数据的可视化功能</a:t>
            </a:r>
            <a:r>
              <a:rPr lang="en-US" altLang="zh-CN" dirty="0">
                <a:latin typeface="Cambria Math" panose="02040503050406030204" pitchFamily="18" charset="0"/>
              </a:rPr>
              <a:t>…</a:t>
            </a:r>
            <a:endParaRPr lang="en-US" altLang="zh-CN" i="1" dirty="0">
              <a:latin typeface="Cambria Math" panose="02040503050406030204" pitchFamily="18" charset="0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4CD426B-6BF3-4F3C-89A2-A1A0BFAD69A9}"/>
              </a:ext>
            </a:extLst>
          </p:cNvPr>
          <p:cNvGrpSpPr/>
          <p:nvPr/>
        </p:nvGrpSpPr>
        <p:grpSpPr>
          <a:xfrm>
            <a:off x="6265886" y="3732730"/>
            <a:ext cx="4940323" cy="2848770"/>
            <a:chOff x="6557963" y="3753695"/>
            <a:chExt cx="4940323" cy="2848770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xmlns="" id="{930587BB-C59C-4B78-BE84-DA17E272843A}"/>
                </a:ext>
              </a:extLst>
            </p:cNvPr>
            <p:cNvSpPr txBox="1"/>
            <p:nvPr/>
          </p:nvSpPr>
          <p:spPr>
            <a:xfrm>
              <a:off x="6746493" y="6233133"/>
              <a:ext cx="4563259" cy="369332"/>
            </a:xfrm>
            <a:prstGeom prst="rect">
              <a:avLst/>
            </a:prstGeom>
            <a:noFill/>
            <a:ln>
              <a:noFill/>
              <a:prstDash val="soli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/>
                <a:t>获取</a:t>
              </a:r>
              <a:r>
                <a:rPr lang="en-US" altLang="zh-CN" dirty="0"/>
                <a:t>2019/12/6-2019/12/7</a:t>
              </a:r>
              <a:r>
                <a:rPr lang="zh-CN" altLang="en-US" dirty="0"/>
                <a:t>日数据并可视化</a:t>
              </a:r>
              <a:endParaRPr lang="en-US" altLang="zh-CN" dirty="0"/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xmlns="" id="{005F23F6-4EDC-4CC8-9F73-5CB9352EBF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57963" y="3753695"/>
              <a:ext cx="4940323" cy="2479554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BA314EBB-9D65-4993-8471-32CFF8A1005F}"/>
              </a:ext>
            </a:extLst>
          </p:cNvPr>
          <p:cNvGrpSpPr/>
          <p:nvPr/>
        </p:nvGrpSpPr>
        <p:grpSpPr>
          <a:xfrm>
            <a:off x="6096000" y="664695"/>
            <a:ext cx="5110209" cy="2865242"/>
            <a:chOff x="6542771" y="703903"/>
            <a:chExt cx="5110209" cy="2865242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xmlns="" id="{BFC3F5F0-5E49-4D5F-9E96-546EEAD48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42771" y="703903"/>
              <a:ext cx="5110209" cy="2595610"/>
            </a:xfrm>
            <a:prstGeom prst="rect">
              <a:avLst/>
            </a:prstGeom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xmlns="" id="{E3481C7F-B30A-475E-BDAF-E56511B00053}"/>
                </a:ext>
              </a:extLst>
            </p:cNvPr>
            <p:cNvSpPr txBox="1"/>
            <p:nvPr/>
          </p:nvSpPr>
          <p:spPr>
            <a:xfrm>
              <a:off x="7086058" y="3199813"/>
              <a:ext cx="4412228" cy="369332"/>
            </a:xfrm>
            <a:prstGeom prst="rect">
              <a:avLst/>
            </a:prstGeom>
            <a:noFill/>
            <a:ln>
              <a:noFill/>
              <a:prstDash val="soli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/>
                <a:t>获取</a:t>
              </a:r>
              <a:r>
                <a:rPr lang="en-US" altLang="zh-CN" dirty="0"/>
                <a:t>2019/12/1-2019/12/7</a:t>
              </a:r>
              <a:r>
                <a:rPr lang="zh-CN" altLang="en-US" dirty="0"/>
                <a:t>日数据并可视化</a:t>
              </a:r>
              <a:endParaRPr lang="en-US" alt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3288847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KeyIdea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984885" y="2773680"/>
            <a:ext cx="11677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LSTMs</a:t>
            </a:r>
          </a:p>
        </p:txBody>
      </p:sp>
      <p:cxnSp>
        <p:nvCxnSpPr>
          <p:cNvPr id="10" name="直接箭头连接符 9"/>
          <p:cNvCxnSpPr/>
          <p:nvPr/>
        </p:nvCxnSpPr>
        <p:spPr>
          <a:xfrm>
            <a:off x="2228850" y="2962275"/>
            <a:ext cx="973455" cy="1016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188210" y="2501265"/>
            <a:ext cx="11677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study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3812540" y="1871345"/>
            <a:ext cx="1916430" cy="993140"/>
            <a:chOff x="7547" y="3229"/>
            <a:chExt cx="3018" cy="1564"/>
          </a:xfrm>
        </p:grpSpPr>
        <p:sp>
          <p:nvSpPr>
            <p:cNvPr id="14" name="圆角矩形 13"/>
            <p:cNvSpPr/>
            <p:nvPr/>
          </p:nvSpPr>
          <p:spPr>
            <a:xfrm>
              <a:off x="7547" y="3229"/>
              <a:ext cx="3018" cy="1565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628" y="3471"/>
              <a:ext cx="274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正常条件下的系统行为模型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801745" y="3228340"/>
            <a:ext cx="1916430" cy="993140"/>
            <a:chOff x="7547" y="5213"/>
            <a:chExt cx="3018" cy="1564"/>
          </a:xfrm>
        </p:grpSpPr>
        <p:sp>
          <p:nvSpPr>
            <p:cNvPr id="15" name="圆角矩形 14"/>
            <p:cNvSpPr/>
            <p:nvPr/>
          </p:nvSpPr>
          <p:spPr>
            <a:xfrm>
              <a:off x="7547" y="5213"/>
              <a:ext cx="3018" cy="15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564" y="5487"/>
              <a:ext cx="28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监测参数的时间趋势模型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725920" y="2583180"/>
            <a:ext cx="1916430" cy="993775"/>
            <a:chOff x="7547" y="5213"/>
            <a:chExt cx="3018" cy="1565"/>
          </a:xfrm>
        </p:grpSpPr>
        <p:sp>
          <p:nvSpPr>
            <p:cNvPr id="19" name="圆角矩形 18"/>
            <p:cNvSpPr/>
            <p:nvPr/>
          </p:nvSpPr>
          <p:spPr>
            <a:xfrm>
              <a:off x="7547" y="5213"/>
              <a:ext cx="3018" cy="1565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564" y="5487"/>
              <a:ext cx="28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自适应动态阈值学习机</a:t>
              </a:r>
            </a:p>
          </p:txBody>
        </p:sp>
      </p:grpSp>
      <p:cxnSp>
        <p:nvCxnSpPr>
          <p:cNvPr id="21" name="直接箭头连接符 20"/>
          <p:cNvCxnSpPr/>
          <p:nvPr/>
        </p:nvCxnSpPr>
        <p:spPr>
          <a:xfrm>
            <a:off x="5937885" y="2521585"/>
            <a:ext cx="645160" cy="429895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V="1">
            <a:off x="5907405" y="3259455"/>
            <a:ext cx="614680" cy="542925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8747125" y="3126105"/>
            <a:ext cx="127063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8758555" y="2670175"/>
            <a:ext cx="12592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当前阈值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10151110" y="2941955"/>
            <a:ext cx="15881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事故预测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2077720" y="5120640"/>
            <a:ext cx="86975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>
                <a:latin typeface="Times New Roman" panose="02020603050405020304" charset="0"/>
                <a:cs typeface="Times New Roman" panose="02020603050405020304" charset="0"/>
              </a:rPr>
              <a:t>Detecting Anomalies Using LSTMs and Nonparametric Dynamic Thresholding</a:t>
            </a:r>
            <a:r>
              <a:rPr lang="en-US" altLang="zh-CN" sz="1600" baseline="30000">
                <a:solidFill>
                  <a:schemeClr val="tx1"/>
                </a:solidFill>
                <a:uFillTx/>
                <a:latin typeface="Times New Roman" panose="02020603050405020304" charset="0"/>
                <a:cs typeface="Times New Roman" panose="02020603050405020304" charset="0"/>
              </a:rPr>
              <a:t>[1]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401955" y="6264910"/>
            <a:ext cx="94138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>
                <a:latin typeface="Times New Roman" panose="02020603050405020304" charset="0"/>
                <a:cs typeface="Times New Roman" panose="02020603050405020304" charset="0"/>
              </a:rPr>
              <a:t>[1] </a:t>
            </a:r>
            <a:r>
              <a:rPr lang="zh-CN" altLang="en-US" sz="1600">
                <a:latin typeface="Times New Roman" panose="02020603050405020304" charset="0"/>
                <a:cs typeface="Times New Roman" panose="02020603050405020304" charset="0"/>
              </a:rPr>
              <a:t>Detecting </a:t>
            </a:r>
            <a:r>
              <a:rPr lang="en-US" altLang="zh-CN" sz="1600">
                <a:latin typeface="Times New Roman" panose="02020603050405020304" charset="0"/>
                <a:cs typeface="Times New Roman" panose="02020603050405020304" charset="0"/>
              </a:rPr>
              <a:t>Spacecraft </a:t>
            </a:r>
            <a:r>
              <a:rPr lang="zh-CN" altLang="en-US" sz="1600">
                <a:latin typeface="Times New Roman" panose="02020603050405020304" charset="0"/>
                <a:cs typeface="Times New Roman" panose="02020603050405020304" charset="0"/>
              </a:rPr>
              <a:t>Anomalies Using LSTMs and Nonparametric Dynamic Thresholding</a:t>
            </a:r>
            <a:r>
              <a:rPr lang="en-US" altLang="zh-CN" sz="1600">
                <a:latin typeface="Times New Roman" panose="02020603050405020304" charset="0"/>
                <a:cs typeface="Times New Roman" panose="02020603050405020304" charset="0"/>
              </a:rPr>
              <a:t>.arXiv:1802.04431</a:t>
            </a:r>
            <a:endParaRPr lang="en-US" altLang="zh-CN" sz="1600" baseline="30000">
              <a:solidFill>
                <a:schemeClr val="tx1"/>
              </a:solidFill>
              <a:uFillTx/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EFF5E052-9320-4AC7-9186-698BE08AD6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4" y="597484"/>
            <a:ext cx="6513983" cy="18742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01F8CFFF-15CD-45E7-9920-310B8DA959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4" y="174072"/>
            <a:ext cx="1080407" cy="323529"/>
          </a:xfrm>
          <a:prstGeom prst="rect">
            <a:avLst/>
          </a:prstGeom>
        </p:spPr>
      </p:pic>
      <p:sp>
        <p:nvSpPr>
          <p:cNvPr id="4" name="流程图: 离页连接符 3">
            <a:extLst>
              <a:ext uri="{FF2B5EF4-FFF2-40B4-BE49-F238E27FC236}">
                <a16:creationId xmlns:a16="http://schemas.microsoft.com/office/drawing/2014/main" xmlns="" id="{6CEE476F-687F-4CD1-89C2-C40FFC373539}"/>
              </a:ext>
            </a:extLst>
          </p:cNvPr>
          <p:cNvSpPr/>
          <p:nvPr/>
        </p:nvSpPr>
        <p:spPr>
          <a:xfrm>
            <a:off x="2626868" y="2358544"/>
            <a:ext cx="1375624" cy="1441323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72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t>3</a:t>
            </a:r>
            <a:endParaRPr lang="zh-CN" altLang="en-US" sz="7200" b="1" kern="0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D9FFA893-1979-48DB-8152-866DBF57D8D4}"/>
              </a:ext>
            </a:extLst>
          </p:cNvPr>
          <p:cNvCxnSpPr>
            <a:cxnSpLocks/>
          </p:cNvCxnSpPr>
          <p:nvPr/>
        </p:nvCxnSpPr>
        <p:spPr>
          <a:xfrm>
            <a:off x="4330711" y="3168229"/>
            <a:ext cx="5789833" cy="0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sp>
        <p:nvSpPr>
          <p:cNvPr id="6" name="文本框 32">
            <a:extLst>
              <a:ext uri="{FF2B5EF4-FFF2-40B4-BE49-F238E27FC236}">
                <a16:creationId xmlns:a16="http://schemas.microsoft.com/office/drawing/2014/main" xmlns="" id="{FB8096DF-AEFD-4686-B538-FC002CE372E3}"/>
              </a:ext>
            </a:extLst>
          </p:cNvPr>
          <p:cNvSpPr txBox="1"/>
          <p:nvPr/>
        </p:nvSpPr>
        <p:spPr>
          <a:xfrm>
            <a:off x="4330711" y="2444107"/>
            <a:ext cx="6127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3600" b="1" dirty="0">
                <a:solidFill>
                  <a:srgbClr val="2869A7"/>
                </a:solidFill>
                <a:sym typeface="微软雅黑" pitchFamily="34" charset="-122"/>
              </a:rPr>
              <a:t>事故与监控参数 相关性分析</a:t>
            </a:r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xmlns="" id="{9A579B4E-BD5D-44FA-95EF-1A3DD139C5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39</a:t>
            </a:fld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A1B287FD-8E63-4A16-B399-AD1AA18B117B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CE355CE2-67B7-4BB4-B8CC-1766EE4288F9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43324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CC091A69-8352-4AA5-8364-588E61E33F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8497" y="188292"/>
            <a:ext cx="7074336" cy="515611"/>
          </a:xfrm>
        </p:spPr>
        <p:txBody>
          <a:bodyPr anchor="ctr" anchorCtr="0"/>
          <a:lstStyle/>
          <a:p>
            <a:r>
              <a:rPr lang="zh-CN" altLang="en-US" dirty="0"/>
              <a:t>事故与监控参数 相关性分析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5521257-18C6-4A28-99E3-3D3788D176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40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BC51C0FA-2A0D-4CA9-9EF6-C67F731E43B7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984EB8C1-EE47-4BA1-83BD-1270A2857178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39D906E3-8880-4AA5-BA21-CFE5F2277554}"/>
              </a:ext>
            </a:extLst>
          </p:cNvPr>
          <p:cNvSpPr/>
          <p:nvPr/>
        </p:nvSpPr>
        <p:spPr>
          <a:xfrm>
            <a:off x="248497" y="896984"/>
            <a:ext cx="5284202" cy="26700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Cambria Math" panose="02040503050406030204" pitchFamily="18" charset="0"/>
              </a:rPr>
              <a:t>主要任务：</a:t>
            </a:r>
            <a:endParaRPr lang="en-US" altLang="zh-CN" sz="2400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</a:rPr>
              <a:t>开展各类事故前、后各监测参数变化特性分析，确定各类事故预测相关参数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</a:rPr>
              <a:t>研究设计特征优选等关键特征提取算法，剔除冗余信息，构建事故预测关键特征因子，强化对各类事故的表征能力</a:t>
            </a:r>
            <a:endParaRPr lang="en-US" altLang="zh-CN" i="1" dirty="0">
              <a:latin typeface="Cambria Math" panose="020405030504060302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A9B7A0FA-2EA5-4652-B8BD-0629E3B4201F}"/>
              </a:ext>
            </a:extLst>
          </p:cNvPr>
          <p:cNvSpPr/>
          <p:nvPr/>
        </p:nvSpPr>
        <p:spPr>
          <a:xfrm>
            <a:off x="248497" y="3635950"/>
            <a:ext cx="5400734" cy="3085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Cambria Math" panose="02040503050406030204" pitchFamily="18" charset="0"/>
              </a:rPr>
              <a:t>主要思路：</a:t>
            </a:r>
            <a:endParaRPr lang="en-US" altLang="zh-CN" sz="2400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把标注的数据和参数按时间可视化到一起，通过人工归纳来总结每类事故的相关参数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</a:rPr>
              <a:t>将事故标注与监控参数做关联分析，尝试用相关性分析算法来选择</a:t>
            </a:r>
            <a:endParaRPr lang="en-US" altLang="zh-CN" dirty="0">
              <a:solidFill>
                <a:srgbClr val="C00000"/>
              </a:solidFill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由专家知识给出事故发生时的相关参数征兆，获得与事故具有强关联关系的参数</a:t>
            </a:r>
          </a:p>
        </p:txBody>
      </p:sp>
      <p:pic>
        <p:nvPicPr>
          <p:cNvPr id="2049" name="Picture 1" descr="计算机生成了可选文字:&#10;”一以卡钻韉0分斬表&#10;怍盞过中可髭性&#10;滩层能性&#10;00的§0的0的&#10;-B000000000舶0B00&#10;0謔的的《&#10;0到就韩&quot;1B&#10;00《00就">
            <a:extLst>
              <a:ext uri="{FF2B5EF4-FFF2-40B4-BE49-F238E27FC236}">
                <a16:creationId xmlns:a16="http://schemas.microsoft.com/office/drawing/2014/main" xmlns="" id="{36F266D0-5DD7-4285-9F4E-E185931560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5922" y="293570"/>
            <a:ext cx="3989117" cy="4960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247C2B44-B342-4EBF-8FEA-67589EEB4238}"/>
              </a:ext>
            </a:extLst>
          </p:cNvPr>
          <p:cNvSpPr txBox="1"/>
          <p:nvPr/>
        </p:nvSpPr>
        <p:spPr>
          <a:xfrm>
            <a:off x="7534862" y="5347134"/>
            <a:ext cx="3171238" cy="1477328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《</a:t>
            </a:r>
            <a:r>
              <a:rPr lang="zh-CN" altLang="en-US" dirty="0"/>
              <a:t>海洋石油钻井监督手册</a:t>
            </a:r>
            <a:r>
              <a:rPr lang="en-US" altLang="zh-CN" dirty="0"/>
              <a:t>》</a:t>
            </a:r>
          </a:p>
          <a:p>
            <a:pPr algn="ctr"/>
            <a:r>
              <a:rPr lang="zh-CN" altLang="en-US" dirty="0"/>
              <a:t>给出了卡钻事故相关的监控参数与数值可能发生的变化</a:t>
            </a:r>
            <a:endParaRPr lang="en-US" altLang="zh-CN" dirty="0"/>
          </a:p>
          <a:p>
            <a:pPr algn="ctr"/>
            <a:r>
              <a:rPr lang="zh-CN" altLang="en-US" dirty="0">
                <a:solidFill>
                  <a:srgbClr val="FF0000"/>
                </a:solidFill>
              </a:rPr>
              <a:t>公司那边能不能提供这个手册，作为专家经验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2" name="箭头: 右 1">
            <a:extLst>
              <a:ext uri="{FF2B5EF4-FFF2-40B4-BE49-F238E27FC236}">
                <a16:creationId xmlns:a16="http://schemas.microsoft.com/office/drawing/2014/main" xmlns="" id="{5FD18602-1AAD-4784-964D-8944DC3BA53A}"/>
              </a:ext>
            </a:extLst>
          </p:cNvPr>
          <p:cNvSpPr/>
          <p:nvPr/>
        </p:nvSpPr>
        <p:spPr>
          <a:xfrm>
            <a:off x="5787980" y="6085798"/>
            <a:ext cx="1237931" cy="451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0140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CC091A69-8352-4AA5-8364-588E61E33F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8497" y="188292"/>
            <a:ext cx="7074336" cy="515611"/>
          </a:xfrm>
        </p:spPr>
        <p:txBody>
          <a:bodyPr anchor="ctr" anchorCtr="0"/>
          <a:lstStyle/>
          <a:p>
            <a:r>
              <a:rPr lang="zh-CN" altLang="en-US" dirty="0"/>
              <a:t>事故与监控参数 相关性分析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5521257-18C6-4A28-99E3-3D3788D176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41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BC51C0FA-2A0D-4CA9-9EF6-C67F731E43B7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984EB8C1-EE47-4BA1-83BD-1270A2857178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39D906E3-8880-4AA5-BA21-CFE5F2277554}"/>
              </a:ext>
            </a:extLst>
          </p:cNvPr>
          <p:cNvSpPr/>
          <p:nvPr/>
        </p:nvSpPr>
        <p:spPr>
          <a:xfrm>
            <a:off x="248497" y="896984"/>
            <a:ext cx="5938943" cy="3503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Cambria Math" panose="02040503050406030204" pitchFamily="18" charset="0"/>
              </a:rPr>
              <a:t>时序数据与事件的关联性分析方法调研：</a:t>
            </a:r>
            <a:endParaRPr lang="en-US" altLang="zh-CN" sz="2400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  <a:hlinkClick r:id="rId3"/>
              </a:rPr>
              <a:t>皮尔森相关系数</a:t>
            </a:r>
            <a:r>
              <a:rPr lang="zh-CN" altLang="en-US" dirty="0">
                <a:latin typeface="Cambria Math" panose="02040503050406030204" pitchFamily="18" charset="0"/>
              </a:rPr>
              <a:t>，衡量两个时序信号的相关性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  <a:hlinkClick r:id="rId4"/>
              </a:rPr>
              <a:t>格兰杰因果</a:t>
            </a:r>
            <a:r>
              <a:rPr lang="zh-CN" altLang="en-US" dirty="0">
                <a:latin typeface="Cambria Math" panose="02040503050406030204" pitchFamily="18" charset="0"/>
              </a:rPr>
              <a:t>，衡量两个时序信号的相关性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Cambria Math" panose="02040503050406030204" pitchFamily="18" charset="0"/>
              </a:rPr>
              <a:t>J-</a:t>
            </a:r>
            <a:r>
              <a:rPr lang="en-US" altLang="zh-CN" dirty="0" err="1">
                <a:latin typeface="Cambria Math" panose="02040503050406030204" pitchFamily="18" charset="0"/>
              </a:rPr>
              <a:t>Mearure</a:t>
            </a:r>
            <a:r>
              <a:rPr lang="zh-CN" altLang="en-US" dirty="0">
                <a:latin typeface="Cambria Math" panose="02040503050406030204" pitchFamily="18" charset="0"/>
              </a:rPr>
              <a:t>，衡量两个时序事件之间的相关性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Cambria Math" panose="02040503050406030204" pitchFamily="18" charset="0"/>
                <a:hlinkClick r:id="rId5"/>
              </a:rPr>
              <a:t>Correlating Events with Time Series for Incident Diagnosis</a:t>
            </a:r>
            <a:r>
              <a:rPr lang="en-US" altLang="zh-CN" baseline="30000" dirty="0">
                <a:latin typeface="Cambria Math" panose="02040503050406030204" pitchFamily="18" charset="0"/>
              </a:rPr>
              <a:t>[1]</a:t>
            </a:r>
            <a:r>
              <a:rPr lang="zh-CN" altLang="en-US" dirty="0">
                <a:latin typeface="Cambria Math" panose="02040503050406030204" pitchFamily="18" charset="0"/>
              </a:rPr>
              <a:t>，时序数据与事件的关联分析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  <a:hlinkClick r:id="rId5"/>
              </a:rPr>
              <a:t>简介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  <a:hlinkClick r:id="rId6"/>
              </a:rPr>
              <a:t>代码</a:t>
            </a:r>
            <a:endParaRPr lang="en-US" altLang="zh-CN" dirty="0">
              <a:latin typeface="Cambria Math" panose="02040503050406030204" pitchFamily="18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432CF5E5-E787-4366-B371-7D7568442909}"/>
              </a:ext>
            </a:extLst>
          </p:cNvPr>
          <p:cNvSpPr/>
          <p:nvPr/>
        </p:nvSpPr>
        <p:spPr>
          <a:xfrm>
            <a:off x="0" y="6075144"/>
            <a:ext cx="110138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/>
            <a:r>
              <a:rPr lang="en-US" altLang="zh-CN" dirty="0">
                <a:latin typeface="Segoe UI" panose="020B0502040204020203" pitchFamily="34" charset="0"/>
              </a:rPr>
              <a:t>[1]</a:t>
            </a:r>
            <a:r>
              <a:rPr lang="en-US" altLang="zh-CN" dirty="0">
                <a:latin typeface="System"/>
              </a:rPr>
              <a:t> </a:t>
            </a:r>
            <a:r>
              <a:rPr lang="en-US" altLang="zh-CN" dirty="0">
                <a:latin typeface="Segoe UI" panose="020B0502040204020203" pitchFamily="34" charset="0"/>
              </a:rPr>
              <a:t>Luo C, Lou J-G, Lin Q, et al. Correlating events with time series for incident diagnosis[C]. Proceedings of the 20th ACM SIGKDD international conference on Knowledge discovery and data mining, 2014: 1583-1592.</a:t>
            </a:r>
          </a:p>
        </p:txBody>
      </p:sp>
    </p:spTree>
    <p:extLst>
      <p:ext uri="{BB962C8B-B14F-4D97-AF65-F5344CB8AC3E}">
        <p14:creationId xmlns:p14="http://schemas.microsoft.com/office/powerpoint/2010/main" val="16168851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B9B2324F-4B74-4605-9AE6-638574DEA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060" y="2528288"/>
            <a:ext cx="3355340" cy="200675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191DB106-C7B7-4947-907C-60F14234F6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9783" y="1237088"/>
            <a:ext cx="5441633" cy="1535773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CC091A69-8352-4AA5-8364-588E61E33F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8497" y="188292"/>
            <a:ext cx="7074336" cy="515611"/>
          </a:xfrm>
        </p:spPr>
        <p:txBody>
          <a:bodyPr anchor="ctr" anchorCtr="0"/>
          <a:lstStyle/>
          <a:p>
            <a:r>
              <a:rPr lang="zh-CN" altLang="en-US" dirty="0"/>
              <a:t>事故与监控参数 相关性分析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5521257-18C6-4A28-99E3-3D3788D176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42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BC51C0FA-2A0D-4CA9-9EF6-C67F731E43B7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984EB8C1-EE47-4BA1-83BD-1270A2857178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39D906E3-8880-4AA5-BA21-CFE5F2277554}"/>
              </a:ext>
            </a:extLst>
          </p:cNvPr>
          <p:cNvSpPr/>
          <p:nvPr/>
        </p:nvSpPr>
        <p:spPr>
          <a:xfrm>
            <a:off x="248497" y="896984"/>
            <a:ext cx="9809903" cy="574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mbria Math" panose="02040503050406030204" pitchFamily="18" charset="0"/>
              </a:rPr>
              <a:t>Correlating Events with Time Series for Incident Diagnosis </a:t>
            </a:r>
            <a:r>
              <a:rPr lang="zh-CN" altLang="en-US" sz="2400" dirty="0">
                <a:latin typeface="Cambria Math" panose="02040503050406030204" pitchFamily="18" charset="0"/>
              </a:rPr>
              <a:t> 简介</a:t>
            </a:r>
            <a:endParaRPr lang="en-US" altLang="zh-CN" dirty="0">
              <a:latin typeface="Cambria Math" panose="020405030504060302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E8E1BC62-025A-4F53-9F4B-9CF1D676AE2F}"/>
              </a:ext>
            </a:extLst>
          </p:cNvPr>
          <p:cNvSpPr/>
          <p:nvPr/>
        </p:nvSpPr>
        <p:spPr>
          <a:xfrm>
            <a:off x="248498" y="1471500"/>
            <a:ext cx="4437380" cy="47475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Cambria Math" panose="02040503050406030204" pitchFamily="18" charset="0"/>
              </a:rPr>
              <a:t>主要解决的问题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</a:rPr>
              <a:t>相关性：事件和时间序列值的变化存在相关关系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altLang="zh-CN" dirty="0">
              <a:latin typeface="Cambria Math" panose="020405030504060302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altLang="zh-CN" dirty="0">
              <a:latin typeface="Cambria Math" panose="020405030504060302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dirty="0">
              <a:latin typeface="Cambria Math" panose="020405030504060302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</a:rPr>
              <a:t>时间先后顺序：时间序列值的变化是发生在事件前还是后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lvl="1"/>
            <a:endParaRPr lang="en-US" altLang="zh-CN" dirty="0">
              <a:latin typeface="Cambria Math" panose="02040503050406030204" pitchFamily="18" charset="0"/>
            </a:endParaRPr>
          </a:p>
          <a:p>
            <a:pPr lvl="1"/>
            <a:endParaRPr lang="en-US" altLang="zh-CN" dirty="0">
              <a:latin typeface="Cambria Math" panose="02040503050406030204" pitchFamily="18" charset="0"/>
            </a:endParaRPr>
          </a:p>
          <a:p>
            <a:pPr lvl="1"/>
            <a:endParaRPr lang="en-US" altLang="zh-CN" dirty="0">
              <a:latin typeface="Cambria Math" panose="020405030504060302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</a:rPr>
              <a:t>单调关系：与事件发生相关的时间序列的值的变化是增加还是减小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CA17AB15-A861-4DB2-A2D2-3DFEF261B1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6417" y="4552153"/>
            <a:ext cx="3049905" cy="2157838"/>
          </a:xfrm>
          <a:prstGeom prst="rect">
            <a:avLst/>
          </a:prstGeom>
        </p:spPr>
      </p:pic>
      <p:sp>
        <p:nvSpPr>
          <p:cNvPr id="12" name="箭头: 右 11">
            <a:extLst>
              <a:ext uri="{FF2B5EF4-FFF2-40B4-BE49-F238E27FC236}">
                <a16:creationId xmlns:a16="http://schemas.microsoft.com/office/drawing/2014/main" xmlns="" id="{9E07A54E-E643-428D-AB45-51160E615804}"/>
              </a:ext>
            </a:extLst>
          </p:cNvPr>
          <p:cNvSpPr/>
          <p:nvPr/>
        </p:nvSpPr>
        <p:spPr>
          <a:xfrm>
            <a:off x="4769778" y="1946366"/>
            <a:ext cx="929321" cy="426720"/>
          </a:xfrm>
          <a:prstGeom prst="rightArrow">
            <a:avLst>
              <a:gd name="adj1" fmla="val 50000"/>
              <a:gd name="adj2" fmla="val 809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xmlns="" id="{4A223DAB-BBFF-458A-8223-E128F6DF8146}"/>
              </a:ext>
            </a:extLst>
          </p:cNvPr>
          <p:cNvSpPr/>
          <p:nvPr/>
        </p:nvSpPr>
        <p:spPr>
          <a:xfrm>
            <a:off x="4759617" y="3798813"/>
            <a:ext cx="929321" cy="426720"/>
          </a:xfrm>
          <a:prstGeom prst="rightArrow">
            <a:avLst>
              <a:gd name="adj1" fmla="val 50000"/>
              <a:gd name="adj2" fmla="val 809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箭头: 右 13">
            <a:extLst>
              <a:ext uri="{FF2B5EF4-FFF2-40B4-BE49-F238E27FC236}">
                <a16:creationId xmlns:a16="http://schemas.microsoft.com/office/drawing/2014/main" xmlns="" id="{E05A3F2A-27C9-4E85-ABF3-413BD7DE1199}"/>
              </a:ext>
            </a:extLst>
          </p:cNvPr>
          <p:cNvSpPr/>
          <p:nvPr/>
        </p:nvSpPr>
        <p:spPr>
          <a:xfrm>
            <a:off x="4761946" y="5583174"/>
            <a:ext cx="929321" cy="426720"/>
          </a:xfrm>
          <a:prstGeom prst="rightArrow">
            <a:avLst>
              <a:gd name="adj1" fmla="val 50000"/>
              <a:gd name="adj2" fmla="val 809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9514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CC091A69-8352-4AA5-8364-588E61E33F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8497" y="188292"/>
            <a:ext cx="7074336" cy="515611"/>
          </a:xfrm>
        </p:spPr>
        <p:txBody>
          <a:bodyPr anchor="ctr" anchorCtr="0"/>
          <a:lstStyle/>
          <a:p>
            <a:r>
              <a:rPr lang="zh-CN" altLang="en-US" dirty="0"/>
              <a:t>事故与监控参数 相关性分析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5521257-18C6-4A28-99E3-3D3788D176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43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BC51C0FA-2A0D-4CA9-9EF6-C67F731E43B7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984EB8C1-EE47-4BA1-83BD-1270A2857178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39D906E3-8880-4AA5-BA21-CFE5F2277554}"/>
              </a:ext>
            </a:extLst>
          </p:cNvPr>
          <p:cNvSpPr/>
          <p:nvPr/>
        </p:nvSpPr>
        <p:spPr>
          <a:xfrm>
            <a:off x="248497" y="896984"/>
            <a:ext cx="9809903" cy="574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mbria Math" panose="02040503050406030204" pitchFamily="18" charset="0"/>
              </a:rPr>
              <a:t>Correlating Events with Time Series for Incident Diagnosis </a:t>
            </a:r>
            <a:r>
              <a:rPr lang="zh-CN" altLang="en-US" sz="2400" dirty="0">
                <a:latin typeface="Cambria Math" panose="02040503050406030204" pitchFamily="18" charset="0"/>
              </a:rPr>
              <a:t> 简介</a:t>
            </a:r>
            <a:endParaRPr lang="en-US" altLang="zh-CN" dirty="0">
              <a:latin typeface="Cambria Math" panose="020405030504060302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E81D69F7-DA0C-4284-8ECF-C7E09CDC6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72" y="2248409"/>
            <a:ext cx="4733176" cy="3343275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7336426C-A06F-4A2E-8B3E-BC3FFFEB9B85}"/>
              </a:ext>
            </a:extLst>
          </p:cNvPr>
          <p:cNvGrpSpPr/>
          <p:nvPr/>
        </p:nvGrpSpPr>
        <p:grpSpPr>
          <a:xfrm>
            <a:off x="6075203" y="2061339"/>
            <a:ext cx="5070793" cy="4085236"/>
            <a:chOff x="6075203" y="1881052"/>
            <a:chExt cx="5070793" cy="4085236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xmlns="" id="{100A15F1-C62C-4B80-842D-1656E3C19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75203" y="1881052"/>
              <a:ext cx="5070793" cy="3438905"/>
            </a:xfrm>
            <a:prstGeom prst="rect">
              <a:avLst/>
            </a:prstGeom>
          </p:spPr>
        </p:pic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xmlns="" id="{89CF8DBA-BD7A-4498-ACDC-F0ADEAB342BE}"/>
                </a:ext>
              </a:extLst>
            </p:cNvPr>
            <p:cNvSpPr txBox="1"/>
            <p:nvPr/>
          </p:nvSpPr>
          <p:spPr>
            <a:xfrm>
              <a:off x="6328969" y="5319957"/>
              <a:ext cx="4563259" cy="646331"/>
            </a:xfrm>
            <a:prstGeom prst="rect">
              <a:avLst/>
            </a:prstGeom>
            <a:noFill/>
            <a:ln>
              <a:noFill/>
              <a:prstDash val="soli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/>
                <a:t>时间序列数据与事件相关性计算</a:t>
              </a:r>
              <a:endParaRPr lang="en-US" altLang="zh-CN" dirty="0"/>
            </a:p>
            <a:p>
              <a:pPr algn="ctr"/>
              <a:r>
                <a:rPr lang="zh-CN" altLang="en-US" dirty="0"/>
                <a:t>结果示例</a:t>
              </a:r>
              <a:endParaRPr lang="en-US" altLang="zh-CN" dirty="0"/>
            </a:p>
          </p:txBody>
        </p: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700A03BC-7AF5-40E8-A471-32BBD76AA07B}"/>
              </a:ext>
            </a:extLst>
          </p:cNvPr>
          <p:cNvSpPr/>
          <p:nvPr/>
        </p:nvSpPr>
        <p:spPr>
          <a:xfrm>
            <a:off x="514895" y="1511720"/>
            <a:ext cx="3826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5"/>
              </a:rPr>
              <a:t>https://github.com/jixinpu/aiopstools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2049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CC091A69-8352-4AA5-8364-588E61E33F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8497" y="188292"/>
            <a:ext cx="7074336" cy="515611"/>
          </a:xfrm>
        </p:spPr>
        <p:txBody>
          <a:bodyPr anchor="ctr" anchorCtr="0"/>
          <a:lstStyle/>
          <a:p>
            <a:r>
              <a:rPr lang="zh-CN" altLang="en-US" dirty="0"/>
              <a:t>下一步工作计划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5521257-18C6-4A28-99E3-3D3788D176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44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BC51C0FA-2A0D-4CA9-9EF6-C67F731E43B7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984EB8C1-EE47-4BA1-83BD-1270A2857178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20D77E3B-9D3E-477B-90A8-A474F6E3C143}"/>
              </a:ext>
            </a:extLst>
          </p:cNvPr>
          <p:cNvSpPr/>
          <p:nvPr/>
        </p:nvSpPr>
        <p:spPr>
          <a:xfrm>
            <a:off x="248497" y="896984"/>
            <a:ext cx="5400734" cy="5777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Cambria Math" panose="02040503050406030204" pitchFamily="18" charset="0"/>
              </a:rPr>
              <a:t>挑战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266FFB9A-CB4F-4DE4-9C9A-2E26ACB8DE3D}"/>
              </a:ext>
            </a:extLst>
          </p:cNvPr>
          <p:cNvSpPr/>
          <p:nvPr/>
        </p:nvSpPr>
        <p:spPr>
          <a:xfrm>
            <a:off x="365030" y="1617052"/>
            <a:ext cx="5533905" cy="869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Cambria Math" panose="02040503050406030204" pitchFamily="18" charset="0"/>
              </a:rPr>
              <a:t>不同工况对监控参数肯定是有影响的，如何在与事故与监控参数的相关性分析中避开这种影响？</a:t>
            </a:r>
            <a:endParaRPr lang="en-US" altLang="zh-CN" dirty="0">
              <a:latin typeface="Cambria Math" panose="020405030504060302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E2628EB7-AEBA-4554-A301-7499A279E07D}"/>
              </a:ext>
            </a:extLst>
          </p:cNvPr>
          <p:cNvSpPr/>
          <p:nvPr/>
        </p:nvSpPr>
        <p:spPr>
          <a:xfrm>
            <a:off x="266496" y="4320616"/>
            <a:ext cx="6134303" cy="21160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Cambria Math" panose="02040503050406030204" pitchFamily="18" charset="0"/>
              </a:rPr>
              <a:t>利用</a:t>
            </a:r>
            <a:r>
              <a:rPr lang="en-US" altLang="zh-CN" dirty="0">
                <a:latin typeface="Cambria Math" panose="02040503050406030204" pitchFamily="18" charset="0"/>
              </a:rPr>
              <a:t>《Correlating Events with Time Series for Incident Diagnosis》</a:t>
            </a:r>
            <a:r>
              <a:rPr lang="zh-CN" altLang="en-US" dirty="0">
                <a:latin typeface="Cambria Math" panose="02040503050406030204" pitchFamily="18" charset="0"/>
              </a:rPr>
              <a:t>方法分析每个事故的相关监控参数</a:t>
            </a:r>
            <a:endParaRPr lang="en-US" altLang="zh-CN" dirty="0">
              <a:latin typeface="Cambria Math" panose="020405030504060302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FF0000"/>
                </a:solidFill>
              </a:rPr>
              <a:t>公司那边能不能提供这个</a:t>
            </a:r>
            <a:r>
              <a:rPr lang="en-US" altLang="zh-CN" dirty="0">
                <a:solidFill>
                  <a:srgbClr val="FF0000"/>
                </a:solidFill>
              </a:rPr>
              <a:t>《</a:t>
            </a:r>
            <a:r>
              <a:rPr lang="zh-CN" altLang="en-US" dirty="0">
                <a:solidFill>
                  <a:srgbClr val="FF0000"/>
                </a:solidFill>
              </a:rPr>
              <a:t>海洋石油钻井监督手册</a:t>
            </a:r>
            <a:r>
              <a:rPr lang="en-US" altLang="zh-CN" dirty="0">
                <a:solidFill>
                  <a:srgbClr val="FF0000"/>
                </a:solidFill>
              </a:rPr>
              <a:t>》</a:t>
            </a:r>
            <a:r>
              <a:rPr lang="zh-CN" altLang="en-US" dirty="0">
                <a:solidFill>
                  <a:srgbClr val="FF0000"/>
                </a:solidFill>
              </a:rPr>
              <a:t>，作为专家经验，</a:t>
            </a:r>
            <a:r>
              <a:rPr lang="zh-CN" altLang="en-US" dirty="0"/>
              <a:t>这对于模型将采用的关键参数选取很有帮助</a:t>
            </a: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96681C30-B587-4F8A-BD59-F5C94777D905}"/>
              </a:ext>
            </a:extLst>
          </p:cNvPr>
          <p:cNvSpPr/>
          <p:nvPr/>
        </p:nvSpPr>
        <p:spPr>
          <a:xfrm>
            <a:off x="248497" y="3571958"/>
            <a:ext cx="5400734" cy="5777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Cambria Math" panose="02040503050406030204" pitchFamily="18" charset="0"/>
              </a:rPr>
              <a:t>下一步工作计划</a:t>
            </a:r>
          </a:p>
        </p:txBody>
      </p:sp>
      <p:pic>
        <p:nvPicPr>
          <p:cNvPr id="15" name="Picture 1" descr="计算机生成了可选文字:&#10;”一以卡钻韉0分斬表&#10;怍盞过中可髭性&#10;滩层能性&#10;00的§0的0的&#10;-B000000000舶0B00&#10;0謔的的《&#10;0到就韩&quot;1B&#10;00《00就">
            <a:extLst>
              <a:ext uri="{FF2B5EF4-FFF2-40B4-BE49-F238E27FC236}">
                <a16:creationId xmlns:a16="http://schemas.microsoft.com/office/drawing/2014/main" xmlns="" id="{E6A14DC3-8EBA-4365-A444-1AD28C220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8117" y="1010922"/>
            <a:ext cx="4118853" cy="5122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414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493D8461-FD05-4549-8371-9D8F8F498C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81287" y="2967037"/>
            <a:ext cx="6829425" cy="923925"/>
          </a:xfrm>
        </p:spPr>
        <p:txBody>
          <a:bodyPr/>
          <a:lstStyle/>
          <a:p>
            <a:r>
              <a:rPr lang="zh-CN" altLang="en-US" dirty="0"/>
              <a:t>谢谢！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777AA4C8-5602-424D-A262-55CB6D91B8ED}"/>
              </a:ext>
            </a:extLst>
          </p:cNvPr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9147DF7B-39E9-4EDD-AC43-77163BD3A1F1}"/>
              </a:ext>
            </a:extLst>
          </p:cNvPr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19172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 bwMode="auto">
          <a:xfrm>
            <a:off x="1693168" y="2241149"/>
            <a:ext cx="8805664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工作总结汇报</a:t>
            </a:r>
            <a:endParaRPr lang="en-US" altLang="zh-CN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标题 1"/>
          <p:cNvSpPr txBox="1"/>
          <p:nvPr/>
        </p:nvSpPr>
        <p:spPr bwMode="auto">
          <a:xfrm>
            <a:off x="6967930" y="3472311"/>
            <a:ext cx="2448272" cy="9848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algn="ctr">
              <a:spcBef>
                <a:spcPts val="1200"/>
              </a:spcBef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赵子</a:t>
            </a:r>
            <a:r>
              <a:rPr lang="zh-CN" altLang="en-US" sz="24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飞</a:t>
            </a:r>
            <a:endParaRPr lang="x-none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>
              <a:spcBef>
                <a:spcPts val="1200"/>
              </a:spcBef>
              <a:defRPr/>
            </a:pPr>
            <a:fld id="{BB962C8B-B14F-4D97-AF65-F5344CB8AC3E}" type="datetime2">
              <a:rPr lang="zh-CN" altLang="zh-CN" sz="2400" dirty="0">
                <a:latin typeface="Times New Roman" panose="02020603050405020304" pitchFamily="18" charset="0"/>
                <a:ea typeface="华文新魏" panose="02010800040101010101" pitchFamily="2" charset="-122"/>
                <a:cs typeface="Times New Roman" panose="02020603050405020304" pitchFamily="18" charset="0"/>
              </a:rPr>
              <a:pPr algn="ctr">
                <a:spcBef>
                  <a:spcPts val="1200"/>
                </a:spcBef>
                <a:defRPr/>
              </a:pPr>
              <a:t>2020年3月31日</a:t>
            </a:fld>
            <a:endParaRPr lang="zh-CN" altLang="zh-CN" sz="3200" dirty="0">
              <a:latin typeface="Times New Roman" panose="02020603050405020304" pitchFamily="18" charset="0"/>
              <a:ea typeface="华文新魏" panose="020108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4044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 </a:t>
            </a:r>
            <a:r>
              <a:rPr lang="zh-CN" altLang="en-US" dirty="0" smtClean="0"/>
              <a:t>钻井异常检测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8800" y="1569600"/>
            <a:ext cx="1119784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b="1" dirty="0" smtClean="0"/>
              <a:t>1 </a:t>
            </a:r>
            <a:r>
              <a:rPr lang="zh-CN" altLang="en-US" sz="2000" b="1" dirty="0" smtClean="0"/>
              <a:t>前期实验</a:t>
            </a:r>
            <a:endParaRPr lang="en-US" altLang="zh-CN" dirty="0" smtClean="0"/>
          </a:p>
          <a:p>
            <a:r>
              <a:rPr lang="zh-CN" altLang="en-US" sz="1400" dirty="0" smtClean="0"/>
              <a:t>方法优势：</a:t>
            </a:r>
            <a:endParaRPr lang="en-US" altLang="zh-CN" sz="1400" dirty="0" smtClean="0"/>
          </a:p>
          <a:p>
            <a:pPr lvl="1"/>
            <a:r>
              <a:rPr lang="en-US" altLang="zh-CN" sz="1200" b="1" dirty="0" smtClean="0">
                <a:solidFill>
                  <a:srgbClr val="FF0000"/>
                </a:solidFill>
              </a:rPr>
              <a:t>HTM</a:t>
            </a:r>
            <a:r>
              <a:rPr lang="zh-CN" altLang="en-US" sz="1200" dirty="0"/>
              <a:t>避免了人工干预（无需</a:t>
            </a:r>
            <a:r>
              <a:rPr lang="zh-CN" altLang="en-US" sz="1200" dirty="0" smtClean="0"/>
              <a:t>标注、自动优选输入数据、</a:t>
            </a:r>
            <a:r>
              <a:rPr lang="zh-CN" altLang="en-US" sz="1200" dirty="0"/>
              <a:t>基于稀疏表示进行数据表达、利用在线学习技术</a:t>
            </a:r>
            <a:r>
              <a:rPr lang="zh-CN" altLang="en-US" sz="1200" dirty="0" smtClean="0"/>
              <a:t>实现异常</a:t>
            </a:r>
            <a:r>
              <a:rPr lang="zh-CN" altLang="en-US" sz="1200" dirty="0"/>
              <a:t>检测</a:t>
            </a:r>
            <a:r>
              <a:rPr lang="zh-CN" altLang="en-US" sz="1200" dirty="0" smtClean="0"/>
              <a:t>）</a:t>
            </a:r>
            <a:endParaRPr lang="en-US" altLang="zh-CN" sz="1200" dirty="0" smtClean="0"/>
          </a:p>
          <a:p>
            <a:r>
              <a:rPr lang="zh-CN" altLang="en-US" sz="1400" dirty="0" smtClean="0"/>
              <a:t>前期总结：</a:t>
            </a:r>
            <a:endParaRPr lang="en-US" altLang="zh-CN" sz="1400" dirty="0" smtClean="0"/>
          </a:p>
          <a:p>
            <a:pPr lvl="1">
              <a:buFont typeface="+mj-lt"/>
              <a:buAutoNum type="arabicPeriod"/>
            </a:pPr>
            <a:r>
              <a:rPr lang="en-US" altLang="zh-CN" sz="1200" dirty="0" smtClean="0"/>
              <a:t>HTM</a:t>
            </a:r>
            <a:r>
              <a:rPr lang="zh-CN" altLang="en-US" sz="1200" dirty="0"/>
              <a:t>在</a:t>
            </a:r>
            <a:r>
              <a:rPr lang="zh-CN" altLang="en-US" sz="1200" b="1" dirty="0">
                <a:solidFill>
                  <a:srgbClr val="FF0000"/>
                </a:solidFill>
              </a:rPr>
              <a:t>准周期变化因子</a:t>
            </a:r>
            <a:r>
              <a:rPr lang="zh-CN" altLang="en-US" sz="1200" dirty="0"/>
              <a:t>（如扭矩、悬重）异常检测中的表现优于非周期性因子（各类气体含量</a:t>
            </a:r>
            <a:r>
              <a:rPr lang="zh-CN" altLang="en-US" sz="1200" dirty="0" smtClean="0"/>
              <a:t>）</a:t>
            </a:r>
            <a:endParaRPr lang="zh-CN" altLang="en-US" sz="1200" dirty="0"/>
          </a:p>
          <a:p>
            <a:pPr lvl="1">
              <a:buFont typeface="+mj-lt"/>
              <a:buAutoNum type="arabicPeriod"/>
            </a:pPr>
            <a:r>
              <a:rPr lang="zh-CN" altLang="en-US" sz="1200" b="1" dirty="0" smtClean="0">
                <a:solidFill>
                  <a:srgbClr val="FF0000"/>
                </a:solidFill>
              </a:rPr>
              <a:t>异常预警</a:t>
            </a:r>
            <a:r>
              <a:rPr lang="zh-CN" altLang="en-US" sz="1200" dirty="0"/>
              <a:t>≠事故识别：</a:t>
            </a:r>
            <a:r>
              <a:rPr lang="zh-CN" altLang="en-US" sz="1200" dirty="0">
                <a:solidFill>
                  <a:srgbClr val="FF0000"/>
                </a:solidFill>
              </a:rPr>
              <a:t>用已有标注数据难以做出准确</a:t>
            </a:r>
            <a:r>
              <a:rPr lang="zh-CN" altLang="en-US" sz="1200" dirty="0" smtClean="0">
                <a:solidFill>
                  <a:srgbClr val="FF0000"/>
                </a:solidFill>
              </a:rPr>
              <a:t>评价</a:t>
            </a:r>
            <a:endParaRPr lang="zh-CN" altLang="en-US" sz="1200" dirty="0"/>
          </a:p>
          <a:p>
            <a:pPr lvl="1">
              <a:buFont typeface="+mj-lt"/>
              <a:buAutoNum type="arabicPeriod"/>
            </a:pPr>
            <a:r>
              <a:rPr lang="zh-CN" altLang="en-US" sz="1200" dirty="0" smtClean="0"/>
              <a:t>预警</a:t>
            </a:r>
            <a:r>
              <a:rPr lang="zh-CN" altLang="en-US" sz="1200" b="1" dirty="0" smtClean="0">
                <a:solidFill>
                  <a:srgbClr val="FF0000"/>
                </a:solidFill>
              </a:rPr>
              <a:t>提前时间</a:t>
            </a:r>
            <a:r>
              <a:rPr lang="zh-CN" altLang="en-US" sz="1200" dirty="0" smtClean="0"/>
              <a:t>不固定（以</a:t>
            </a:r>
            <a:r>
              <a:rPr lang="en-US" altLang="zh-CN" sz="1200" dirty="0"/>
              <a:t>WS23-5-1_6</a:t>
            </a:r>
            <a:r>
              <a:rPr lang="zh-CN" altLang="en-US" sz="1200" dirty="0"/>
              <a:t>其他</a:t>
            </a:r>
            <a:r>
              <a:rPr lang="en-US" altLang="zh-CN" sz="1200" dirty="0"/>
              <a:t>_3</a:t>
            </a:r>
            <a:r>
              <a:rPr lang="zh-CN" altLang="en-US" sz="1200" dirty="0"/>
              <a:t>卡钻</a:t>
            </a:r>
            <a:r>
              <a:rPr lang="en-US" altLang="zh-CN" sz="1200" dirty="0"/>
              <a:t>_</a:t>
            </a:r>
            <a:r>
              <a:rPr lang="en-US" altLang="zh-CN" sz="1200" dirty="0" smtClean="0"/>
              <a:t>2014.114_08.30.csv</a:t>
            </a:r>
            <a:r>
              <a:rPr lang="zh-CN" altLang="en-US" sz="1200" dirty="0"/>
              <a:t>为</a:t>
            </a:r>
            <a:r>
              <a:rPr lang="zh-CN" altLang="en-US" sz="1200" dirty="0" smtClean="0"/>
              <a:t>例）： </a:t>
            </a:r>
            <a:endParaRPr lang="zh-CN" altLang="en-US" sz="1200" dirty="0"/>
          </a:p>
          <a:p>
            <a:pPr lvl="2"/>
            <a:r>
              <a:rPr lang="zh-CN" altLang="en-US" sz="1200" dirty="0"/>
              <a:t>大钩高度，提前五小时异常发生</a:t>
            </a:r>
          </a:p>
          <a:p>
            <a:pPr lvl="2"/>
            <a:r>
              <a:rPr lang="zh-CN" altLang="en-US" sz="1200" dirty="0"/>
              <a:t>泵压、悬重（十小时）</a:t>
            </a:r>
          </a:p>
          <a:p>
            <a:pPr lvl="2"/>
            <a:r>
              <a:rPr lang="zh-CN" altLang="en-US" sz="1200" dirty="0"/>
              <a:t>扭矩（六小时</a:t>
            </a:r>
            <a:r>
              <a:rPr lang="zh-CN" altLang="en-US" sz="1200" dirty="0" smtClean="0"/>
              <a:t>）</a:t>
            </a:r>
            <a:endParaRPr lang="zh-CN" altLang="en-US" sz="1200" dirty="0"/>
          </a:p>
        </p:txBody>
      </p:sp>
      <p:sp>
        <p:nvSpPr>
          <p:cNvPr id="10" name="矩形 9"/>
          <p:cNvSpPr/>
          <p:nvPr/>
        </p:nvSpPr>
        <p:spPr>
          <a:xfrm>
            <a:off x="8276886" y="6228020"/>
            <a:ext cx="26210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/>
              <a:t>图</a:t>
            </a:r>
            <a:r>
              <a:rPr lang="en-US" altLang="zh-CN" dirty="0" smtClean="0"/>
              <a:t>1.</a:t>
            </a:r>
            <a:r>
              <a:rPr lang="zh-CN" altLang="en-US" dirty="0" smtClean="0"/>
              <a:t>卡钻事故异常检测</a:t>
            </a:r>
            <a:endParaRPr lang="en-US" altLang="zh-CN" dirty="0"/>
          </a:p>
        </p:txBody>
      </p:sp>
      <p:grpSp>
        <p:nvGrpSpPr>
          <p:cNvPr id="8" name="组合 7"/>
          <p:cNvGrpSpPr>
            <a:grpSpLocks noChangeAspect="1"/>
          </p:cNvGrpSpPr>
          <p:nvPr/>
        </p:nvGrpSpPr>
        <p:grpSpPr>
          <a:xfrm>
            <a:off x="7246155" y="3354726"/>
            <a:ext cx="4682493" cy="2819766"/>
            <a:chOff x="1414800" y="902610"/>
            <a:chExt cx="8640680" cy="5203358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15480" y="1556792"/>
              <a:ext cx="8640000" cy="4216500"/>
            </a:xfrm>
            <a:prstGeom prst="rect">
              <a:avLst/>
            </a:prstGeom>
          </p:spPr>
        </p:pic>
        <p:cxnSp>
          <p:nvCxnSpPr>
            <p:cNvPr id="12" name="直接连接符 11"/>
            <p:cNvCxnSpPr/>
            <p:nvPr/>
          </p:nvCxnSpPr>
          <p:spPr>
            <a:xfrm>
              <a:off x="5015880" y="1268760"/>
              <a:ext cx="0" cy="4680000"/>
            </a:xfrm>
            <a:prstGeom prst="line">
              <a:avLst/>
            </a:prstGeom>
            <a:ln w="19050">
              <a:solidFill>
                <a:srgbClr val="00B0F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7320136" y="1268759"/>
              <a:ext cx="0" cy="4680000"/>
            </a:xfrm>
            <a:prstGeom prst="line">
              <a:avLst/>
            </a:prstGeom>
            <a:ln w="19050">
              <a:solidFill>
                <a:srgbClr val="00B0F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7824192" y="1268759"/>
              <a:ext cx="0" cy="4680000"/>
            </a:xfrm>
            <a:prstGeom prst="line">
              <a:avLst/>
            </a:prstGeom>
            <a:ln w="19050">
              <a:solidFill>
                <a:srgbClr val="00B0F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8184232" y="1268759"/>
              <a:ext cx="0" cy="4680000"/>
            </a:xfrm>
            <a:prstGeom prst="line">
              <a:avLst/>
            </a:prstGeom>
            <a:ln w="19050">
              <a:solidFill>
                <a:srgbClr val="00B0F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8256240" y="1268759"/>
              <a:ext cx="0" cy="4680000"/>
            </a:xfrm>
            <a:prstGeom prst="line">
              <a:avLst/>
            </a:prstGeom>
            <a:ln w="19050">
              <a:solidFill>
                <a:srgbClr val="00B0F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9306000" y="1268759"/>
              <a:ext cx="0" cy="4680000"/>
            </a:xfrm>
            <a:prstGeom prst="line">
              <a:avLst/>
            </a:prstGeom>
            <a:ln w="19050">
              <a:solidFill>
                <a:srgbClr val="00B0F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9432000" y="1268759"/>
              <a:ext cx="0" cy="4680000"/>
            </a:xfrm>
            <a:prstGeom prst="line">
              <a:avLst/>
            </a:prstGeom>
            <a:ln w="19050">
              <a:solidFill>
                <a:srgbClr val="00B0F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9460800" y="1268759"/>
              <a:ext cx="0" cy="4680000"/>
            </a:xfrm>
            <a:prstGeom prst="line">
              <a:avLst/>
            </a:prstGeom>
            <a:ln w="19050">
              <a:solidFill>
                <a:srgbClr val="00B0F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矩形 19"/>
            <p:cNvSpPr/>
            <p:nvPr/>
          </p:nvSpPr>
          <p:spPr>
            <a:xfrm>
              <a:off x="4421201" y="1556790"/>
              <a:ext cx="565879" cy="4176467"/>
            </a:xfrm>
            <a:prstGeom prst="rect">
              <a:avLst/>
            </a:prstGeom>
            <a:noFill/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4122000" y="1556791"/>
              <a:ext cx="216000" cy="4176465"/>
            </a:xfrm>
            <a:prstGeom prst="rect">
              <a:avLst/>
            </a:prstGeom>
            <a:noFill/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5101199" y="1556790"/>
              <a:ext cx="2190135" cy="4176468"/>
            </a:xfrm>
            <a:prstGeom prst="rect">
              <a:avLst/>
            </a:prstGeom>
            <a:noFill/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7423199" y="1556790"/>
              <a:ext cx="374400" cy="4176468"/>
            </a:xfrm>
            <a:prstGeom prst="rect">
              <a:avLst/>
            </a:prstGeom>
            <a:noFill/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7876800" y="1556790"/>
              <a:ext cx="270000" cy="4176468"/>
            </a:xfrm>
            <a:prstGeom prst="rect">
              <a:avLst/>
            </a:prstGeom>
            <a:noFill/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8288513" y="1556790"/>
              <a:ext cx="988687" cy="4176467"/>
            </a:xfrm>
            <a:prstGeom prst="rect">
              <a:avLst/>
            </a:prstGeom>
            <a:noFill/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6" name="直接箭头连接符 25"/>
            <p:cNvCxnSpPr/>
            <p:nvPr/>
          </p:nvCxnSpPr>
          <p:spPr>
            <a:xfrm flipV="1">
              <a:off x="4223792" y="5601912"/>
              <a:ext cx="432048" cy="504056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/>
            <p:nvPr/>
          </p:nvCxnSpPr>
          <p:spPr>
            <a:xfrm flipV="1">
              <a:off x="5497096" y="5601912"/>
              <a:ext cx="432048" cy="504056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/>
            <p:cNvCxnSpPr/>
            <p:nvPr/>
          </p:nvCxnSpPr>
          <p:spPr>
            <a:xfrm flipV="1">
              <a:off x="6068068" y="5601912"/>
              <a:ext cx="432048" cy="504056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/>
            <p:cNvCxnSpPr/>
            <p:nvPr/>
          </p:nvCxnSpPr>
          <p:spPr>
            <a:xfrm flipV="1">
              <a:off x="6609065" y="5601912"/>
              <a:ext cx="432048" cy="504056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/>
            <p:cNvCxnSpPr/>
            <p:nvPr/>
          </p:nvCxnSpPr>
          <p:spPr>
            <a:xfrm flipV="1">
              <a:off x="7088607" y="5601912"/>
              <a:ext cx="432048" cy="504056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/>
            <p:cNvCxnSpPr/>
            <p:nvPr/>
          </p:nvCxnSpPr>
          <p:spPr>
            <a:xfrm flipV="1">
              <a:off x="8085630" y="5601912"/>
              <a:ext cx="432048" cy="504056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箭头连接符 31"/>
            <p:cNvCxnSpPr/>
            <p:nvPr/>
          </p:nvCxnSpPr>
          <p:spPr>
            <a:xfrm flipV="1">
              <a:off x="8453341" y="5601912"/>
              <a:ext cx="432048" cy="504056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/>
            <p:cNvCxnSpPr/>
            <p:nvPr/>
          </p:nvCxnSpPr>
          <p:spPr>
            <a:xfrm flipV="1">
              <a:off x="4421066" y="5601912"/>
              <a:ext cx="432048" cy="504056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/>
            <p:cNvSpPr txBox="1"/>
            <p:nvPr/>
          </p:nvSpPr>
          <p:spPr>
            <a:xfrm>
              <a:off x="4808131" y="90261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①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7120065" y="90261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②</a:t>
              </a:r>
              <a:endParaRPr lang="zh-CN" altLang="en-US" dirty="0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7616126" y="90261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③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7912585" y="90261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④⑤</a:t>
              </a:r>
              <a:endParaRPr lang="zh-CN" altLang="en-US" dirty="0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8962655" y="902610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⑥⑦⑧</a:t>
              </a:r>
              <a:endParaRPr lang="zh-CN" altLang="en-US" dirty="0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414800" y="1185868"/>
              <a:ext cx="2587681" cy="5779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>
                  <a:latin typeface="微软雅黑" pitchFamily="34" charset="-122"/>
                  <a:ea typeface="微软雅黑" pitchFamily="34" charset="-122"/>
                </a:rPr>
                <a:t>WS23-5-1 </a:t>
              </a:r>
              <a:r>
                <a:rPr lang="zh-CN" altLang="en-US" sz="1000" dirty="0" smtClean="0">
                  <a:latin typeface="微软雅黑" pitchFamily="34" charset="-122"/>
                  <a:ea typeface="微软雅黑" pitchFamily="34" charset="-122"/>
                </a:rPr>
                <a:t>扭矩</a:t>
              </a:r>
              <a:endParaRPr lang="en-US" altLang="zh-CN" sz="10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0" name="矩形 39"/>
          <p:cNvSpPr/>
          <p:nvPr/>
        </p:nvSpPr>
        <p:spPr>
          <a:xfrm>
            <a:off x="1415480" y="4821223"/>
            <a:ext cx="41088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人工操作（如启停钻头）引发明显虚警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5788050" y="4897877"/>
            <a:ext cx="1242217" cy="216024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711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 </a:t>
            </a:r>
            <a:r>
              <a:rPr lang="zh-CN" altLang="en-US" dirty="0" smtClean="0"/>
              <a:t>钻井异常检测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8800" y="1569600"/>
            <a:ext cx="1119784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b="1" dirty="0" smtClean="0"/>
              <a:t>2 </a:t>
            </a:r>
            <a:r>
              <a:rPr lang="zh-CN" altLang="en-US" sz="2000" b="1" dirty="0" smtClean="0"/>
              <a:t>实验</a:t>
            </a:r>
            <a:r>
              <a:rPr lang="zh-CN" altLang="en-US" sz="2000" b="1" dirty="0"/>
              <a:t>改进</a:t>
            </a:r>
            <a:endParaRPr lang="en-US" altLang="zh-CN" dirty="0" smtClean="0"/>
          </a:p>
          <a:p>
            <a:r>
              <a:rPr lang="en-US" altLang="zh-CN" sz="1400" dirty="0"/>
              <a:t>STL (Seasonal-Trend decomposition procedure based on Loess</a:t>
            </a:r>
            <a:r>
              <a:rPr lang="en-US" altLang="zh-CN" sz="1400" dirty="0" smtClean="0"/>
              <a:t>)</a:t>
            </a:r>
            <a:r>
              <a:rPr lang="zh-CN" altLang="en-US" sz="1400" dirty="0"/>
              <a:t>以鲁棒局部加权回归作为平滑方法的</a:t>
            </a:r>
            <a:r>
              <a:rPr lang="zh-CN" altLang="en-US" sz="1400" dirty="0" smtClean="0"/>
              <a:t>时序分解算法。</a:t>
            </a:r>
            <a:endParaRPr lang="en-US" altLang="zh-CN" sz="1400" dirty="0" smtClean="0"/>
          </a:p>
          <a:p>
            <a:r>
              <a:rPr lang="zh-CN" altLang="en-US" sz="1400" dirty="0" smtClean="0"/>
              <a:t>将</a:t>
            </a:r>
            <a:r>
              <a:rPr lang="zh-CN" altLang="en-US" sz="1400" dirty="0"/>
              <a:t>某</a:t>
            </a:r>
            <a:r>
              <a:rPr lang="zh-CN" altLang="en-US" sz="1400" dirty="0" smtClean="0"/>
              <a:t>时刻</a:t>
            </a:r>
            <a:r>
              <a:rPr lang="en-US" altLang="zh-CN" sz="1400" dirty="0" smtClean="0"/>
              <a:t>t</a:t>
            </a:r>
            <a:r>
              <a:rPr lang="zh-CN" altLang="en-US" sz="1400" dirty="0" smtClean="0"/>
              <a:t>的</a:t>
            </a:r>
            <a:r>
              <a:rPr lang="zh-CN" altLang="en-US" sz="1400" dirty="0"/>
              <a:t>数据</a:t>
            </a:r>
            <a:r>
              <a:rPr lang="en-US" altLang="zh-CN" sz="1400" dirty="0" smtClean="0"/>
              <a:t>Y</a:t>
            </a:r>
            <a:r>
              <a:rPr lang="zh-CN" altLang="en-US" sz="1400" dirty="0" smtClean="0"/>
              <a:t>分解</a:t>
            </a:r>
            <a:r>
              <a:rPr lang="zh-CN" altLang="en-US" sz="1400" dirty="0"/>
              <a:t>为趋势分量（</a:t>
            </a:r>
            <a:r>
              <a:rPr lang="en-US" altLang="zh-CN" sz="1400" dirty="0"/>
              <a:t>trend component</a:t>
            </a:r>
            <a:r>
              <a:rPr lang="zh-CN" altLang="en-US" sz="1400" dirty="0"/>
              <a:t>）、周期分量（</a:t>
            </a:r>
            <a:r>
              <a:rPr lang="en-US" altLang="zh-CN" sz="1400" dirty="0"/>
              <a:t>seasonal component</a:t>
            </a:r>
            <a:r>
              <a:rPr lang="zh-CN" altLang="en-US" sz="1400" dirty="0"/>
              <a:t>）</a:t>
            </a:r>
            <a:r>
              <a:rPr lang="zh-CN" altLang="en-US" sz="1400" dirty="0" smtClean="0"/>
              <a:t>和残差分量（</a:t>
            </a:r>
            <a:r>
              <a:rPr lang="en-US" altLang="zh-CN" sz="1400" dirty="0"/>
              <a:t>remainder component</a:t>
            </a:r>
            <a:r>
              <a:rPr lang="zh-CN" altLang="en-US" sz="1400" dirty="0" smtClean="0"/>
              <a:t>）</a:t>
            </a:r>
            <a:endParaRPr lang="en-US" altLang="zh-CN" sz="1400" dirty="0"/>
          </a:p>
        </p:txBody>
      </p:sp>
      <p:sp>
        <p:nvSpPr>
          <p:cNvPr id="7" name="矩形 6"/>
          <p:cNvSpPr/>
          <p:nvPr/>
        </p:nvSpPr>
        <p:spPr>
          <a:xfrm>
            <a:off x="4986561" y="2852936"/>
            <a:ext cx="22188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Y[t] = T[t] + S[t] + e[t] 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2" b="4037"/>
          <a:stretch/>
        </p:blipFill>
        <p:spPr>
          <a:xfrm>
            <a:off x="3395395" y="3222268"/>
            <a:ext cx="5401209" cy="330275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182128" y="6488668"/>
            <a:ext cx="1827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/>
              <a:t>图</a:t>
            </a:r>
            <a:r>
              <a:rPr lang="en-US" altLang="zh-CN" dirty="0" smtClean="0"/>
              <a:t>1.STL</a:t>
            </a:r>
            <a:r>
              <a:rPr lang="zh-CN" altLang="en-US" dirty="0" smtClean="0"/>
              <a:t>分解示例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0175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KeyIdea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6807200" y="3029585"/>
            <a:ext cx="11677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LSTMs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5301615" y="1195070"/>
            <a:ext cx="15881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LSTMs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70" y="2244725"/>
            <a:ext cx="4362450" cy="21717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655445" y="4503420"/>
            <a:ext cx="15881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已知参数值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728845" y="2701925"/>
            <a:ext cx="11677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channel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728845" y="3003550"/>
            <a:ext cx="11677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channel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4728845" y="3867785"/>
            <a:ext cx="11677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channel</a:t>
            </a:r>
          </a:p>
        </p:txBody>
      </p:sp>
      <p:cxnSp>
        <p:nvCxnSpPr>
          <p:cNvPr id="30" name="曲线连接符 29"/>
          <p:cNvCxnSpPr>
            <a:stCxn id="4" idx="3"/>
            <a:endCxn id="9" idx="1"/>
          </p:cNvCxnSpPr>
          <p:nvPr/>
        </p:nvCxnSpPr>
        <p:spPr>
          <a:xfrm>
            <a:off x="5896610" y="2855595"/>
            <a:ext cx="910590" cy="358140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/>
          <p:cNvCxnSpPr>
            <a:stCxn id="28" idx="3"/>
            <a:endCxn id="9" idx="1"/>
          </p:cNvCxnSpPr>
          <p:nvPr/>
        </p:nvCxnSpPr>
        <p:spPr>
          <a:xfrm>
            <a:off x="5896610" y="3157220"/>
            <a:ext cx="910590" cy="56515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/>
          <p:cNvCxnSpPr>
            <a:stCxn id="29" idx="3"/>
            <a:endCxn id="9" idx="1"/>
          </p:cNvCxnSpPr>
          <p:nvPr/>
        </p:nvCxnSpPr>
        <p:spPr>
          <a:xfrm flipV="1">
            <a:off x="5896610" y="3213735"/>
            <a:ext cx="910590" cy="807720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5163185" y="3397885"/>
            <a:ext cx="459740" cy="4610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/>
              <a:t>....</a:t>
            </a: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6440" y="2478405"/>
            <a:ext cx="1866900" cy="1704975"/>
          </a:xfrm>
          <a:prstGeom prst="rect">
            <a:avLst/>
          </a:prstGeom>
        </p:spPr>
      </p:pic>
      <p:cxnSp>
        <p:nvCxnSpPr>
          <p:cNvPr id="35" name="曲线连接符 34"/>
          <p:cNvCxnSpPr>
            <a:stCxn id="9" idx="3"/>
          </p:cNvCxnSpPr>
          <p:nvPr/>
        </p:nvCxnSpPr>
        <p:spPr>
          <a:xfrm flipV="1">
            <a:off x="7974965" y="2808605"/>
            <a:ext cx="1684020" cy="405130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/>
          <p:nvPr/>
        </p:nvCxnSpPr>
        <p:spPr>
          <a:xfrm flipV="1">
            <a:off x="7978775" y="3136265"/>
            <a:ext cx="1721485" cy="61595"/>
          </a:xfrm>
          <a:prstGeom prst="curvedConnector3">
            <a:avLst>
              <a:gd name="adj1" fmla="val 50018"/>
            </a:avLst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/>
          <p:cNvCxnSpPr/>
          <p:nvPr/>
        </p:nvCxnSpPr>
        <p:spPr>
          <a:xfrm>
            <a:off x="7978775" y="3187700"/>
            <a:ext cx="1639570" cy="758190"/>
          </a:xfrm>
          <a:prstGeom prst="curvedConnector3">
            <a:avLst>
              <a:gd name="adj1" fmla="val 50039"/>
            </a:avLst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9755505" y="4503420"/>
            <a:ext cx="15881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预测参数值</a:t>
            </a: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550" y="5372100"/>
            <a:ext cx="2124075" cy="476250"/>
          </a:xfrm>
          <a:prstGeom prst="rect">
            <a:avLst/>
          </a:prstGeom>
        </p:spPr>
      </p:pic>
      <p:sp>
        <p:nvSpPr>
          <p:cNvPr id="40" name="右箭头 39"/>
          <p:cNvSpPr/>
          <p:nvPr/>
        </p:nvSpPr>
        <p:spPr>
          <a:xfrm rot="1680000">
            <a:off x="4385945" y="4889500"/>
            <a:ext cx="2022475" cy="107950"/>
          </a:xfrm>
          <a:prstGeom prst="rightArrow">
            <a:avLst>
              <a:gd name="adj1" fmla="val 50000"/>
              <a:gd name="adj2" fmla="val 14086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右箭头 40"/>
          <p:cNvSpPr/>
          <p:nvPr/>
        </p:nvSpPr>
        <p:spPr>
          <a:xfrm rot="9240000">
            <a:off x="7133590" y="4740910"/>
            <a:ext cx="2814955" cy="113665"/>
          </a:xfrm>
          <a:prstGeom prst="rightArrow">
            <a:avLst>
              <a:gd name="adj1" fmla="val 50000"/>
              <a:gd name="adj2" fmla="val 14086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7450" y="6197600"/>
            <a:ext cx="3324225" cy="523875"/>
          </a:xfrm>
          <a:prstGeom prst="rect">
            <a:avLst/>
          </a:prstGeom>
        </p:spPr>
      </p:pic>
      <p:sp>
        <p:nvSpPr>
          <p:cNvPr id="43" name="右箭头 42"/>
          <p:cNvSpPr/>
          <p:nvPr/>
        </p:nvSpPr>
        <p:spPr>
          <a:xfrm rot="2700000">
            <a:off x="7148830" y="6066155"/>
            <a:ext cx="574040" cy="11303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4151784" y="5229200"/>
            <a:ext cx="1224136" cy="78021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 </a:t>
            </a:r>
            <a:r>
              <a:rPr lang="zh-CN" altLang="en-US" dirty="0" smtClean="0"/>
              <a:t>钻井异常检测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8800" y="1569600"/>
            <a:ext cx="1119784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b="1" dirty="0" smtClean="0"/>
              <a:t>3 </a:t>
            </a:r>
            <a:r>
              <a:rPr lang="zh-CN" altLang="en-US" sz="2000" b="1" dirty="0" smtClean="0"/>
              <a:t>测试数据</a:t>
            </a:r>
            <a:endParaRPr lang="en-US" altLang="zh-CN" dirty="0" smtClean="0"/>
          </a:p>
        </p:txBody>
      </p:sp>
      <p:grpSp>
        <p:nvGrpSpPr>
          <p:cNvPr id="12" name="组合 11"/>
          <p:cNvGrpSpPr/>
          <p:nvPr/>
        </p:nvGrpSpPr>
        <p:grpSpPr>
          <a:xfrm>
            <a:off x="2567080" y="5275998"/>
            <a:ext cx="5009267" cy="369332"/>
            <a:chOff x="2207568" y="5275998"/>
            <a:chExt cx="5009267" cy="369332"/>
          </a:xfrm>
        </p:grpSpPr>
        <p:sp>
          <p:nvSpPr>
            <p:cNvPr id="4" name="矩形 3"/>
            <p:cNvSpPr/>
            <p:nvPr/>
          </p:nvSpPr>
          <p:spPr>
            <a:xfrm>
              <a:off x="2207568" y="5275998"/>
              <a:ext cx="1847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dirty="0"/>
            </a:p>
          </p:txBody>
        </p:sp>
        <p:sp>
          <p:nvSpPr>
            <p:cNvPr id="5" name="矩形 4"/>
            <p:cNvSpPr/>
            <p:nvPr/>
          </p:nvSpPr>
          <p:spPr>
            <a:xfrm>
              <a:off x="7032104" y="5275998"/>
              <a:ext cx="1847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dirty="0"/>
            </a:p>
          </p:txBody>
        </p:sp>
      </p:grpSp>
      <p:graphicFrame>
        <p:nvGraphicFramePr>
          <p:cNvPr id="13" name="图示 12"/>
          <p:cNvGraphicFramePr/>
          <p:nvPr>
            <p:extLst/>
          </p:nvPr>
        </p:nvGraphicFramePr>
        <p:xfrm>
          <a:off x="2032000" y="4005064"/>
          <a:ext cx="8128000" cy="20763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0" name="组合 19"/>
          <p:cNvGrpSpPr/>
          <p:nvPr/>
        </p:nvGrpSpPr>
        <p:grpSpPr>
          <a:xfrm>
            <a:off x="767408" y="2276872"/>
            <a:ext cx="10657184" cy="1584176"/>
            <a:chOff x="767408" y="2492896"/>
            <a:chExt cx="10657184" cy="1584176"/>
          </a:xfrm>
        </p:grpSpPr>
        <p:grpSp>
          <p:nvGrpSpPr>
            <p:cNvPr id="19" name="组合 18"/>
            <p:cNvGrpSpPr/>
            <p:nvPr/>
          </p:nvGrpSpPr>
          <p:grpSpPr>
            <a:xfrm>
              <a:off x="972249" y="2528902"/>
              <a:ext cx="10247502" cy="1456827"/>
              <a:chOff x="68063" y="2528902"/>
              <a:chExt cx="10247502" cy="1456827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53034" y="2528902"/>
                <a:ext cx="6477561" cy="634801"/>
              </a:xfrm>
              <a:prstGeom prst="rect">
                <a:avLst/>
              </a:prstGeom>
            </p:spPr>
          </p:pic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8063" y="3305585"/>
                <a:ext cx="10247502" cy="680144"/>
              </a:xfrm>
              <a:prstGeom prst="rect">
                <a:avLst/>
              </a:prstGeom>
            </p:spPr>
          </p:pic>
        </p:grpSp>
        <p:sp>
          <p:nvSpPr>
            <p:cNvPr id="14" name="矩形 13"/>
            <p:cNvSpPr/>
            <p:nvPr/>
          </p:nvSpPr>
          <p:spPr>
            <a:xfrm>
              <a:off x="767408" y="2492896"/>
              <a:ext cx="10657184" cy="1584176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3976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 </a:t>
            </a:r>
            <a:r>
              <a:rPr lang="zh-CN" altLang="en-US" dirty="0" smtClean="0"/>
              <a:t>钻井异常检测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8800" y="1569600"/>
            <a:ext cx="108585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b="1" dirty="0" smtClean="0"/>
              <a:t>5 </a:t>
            </a:r>
            <a:r>
              <a:rPr lang="zh-CN" altLang="en-US" sz="2000" b="1" dirty="0" smtClean="0"/>
              <a:t>实验结论</a:t>
            </a:r>
            <a:endParaRPr lang="en-US" altLang="zh-CN" dirty="0" smtClean="0"/>
          </a:p>
          <a:p>
            <a:pPr marL="342900" indent="-342900">
              <a:buFont typeface="+mj-lt"/>
              <a:buAutoNum type="arabicPeriod"/>
            </a:pPr>
            <a:r>
              <a:rPr lang="zh-CN" altLang="en-US" sz="1400" dirty="0" smtClean="0"/>
              <a:t>参数趋势主要有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五种典型类型</a:t>
            </a:r>
            <a:endParaRPr lang="en-US" altLang="zh-CN" sz="1200" b="1" dirty="0" smtClean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dirty="0"/>
              <a:t>异常</a:t>
            </a:r>
            <a:r>
              <a:rPr lang="zh-CN" altLang="en-US" sz="1400" dirty="0" smtClean="0"/>
              <a:t>检测的评价指标（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标注要求</a:t>
            </a:r>
            <a:r>
              <a:rPr lang="zh-CN" altLang="en-US" sz="1400" dirty="0" smtClean="0"/>
              <a:t>）</a:t>
            </a:r>
            <a:endParaRPr lang="en-US" altLang="zh-CN" sz="1400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72" y="1197376"/>
            <a:ext cx="2496000" cy="1872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672" y="1197376"/>
            <a:ext cx="2496000" cy="1872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8672" y="1197376"/>
            <a:ext cx="2496000" cy="1872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72" y="3356992"/>
            <a:ext cx="2496000" cy="1872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672" y="3356992"/>
            <a:ext cx="2496000" cy="1872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652712" y="5222496"/>
            <a:ext cx="1495922" cy="246221"/>
          </a:xfrm>
          <a:prstGeom prst="rect">
            <a:avLst/>
          </a:prstGeom>
          <a:solidFill>
            <a:srgbClr val="FEFEFE"/>
          </a:solidFill>
        </p:spPr>
        <p:txBody>
          <a:bodyPr wrap="none">
            <a:spAutoFit/>
          </a:bodyPr>
          <a:lstStyle/>
          <a:p>
            <a:pPr algn="ctr"/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第五种：无变化（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323193" y="5222496"/>
            <a:ext cx="1545616" cy="246221"/>
          </a:xfrm>
          <a:prstGeom prst="rect">
            <a:avLst/>
          </a:prstGeom>
          <a:solidFill>
            <a:srgbClr val="FEFEFE"/>
          </a:solidFill>
        </p:spPr>
        <p:txBody>
          <a:bodyPr wrap="none">
            <a:spAutoFit/>
          </a:bodyPr>
          <a:lstStyle/>
          <a:p>
            <a:pPr algn="ctr"/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第四种：提前波动（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123867" y="3098227"/>
            <a:ext cx="1545616" cy="246221"/>
          </a:xfrm>
          <a:prstGeom prst="rect">
            <a:avLst/>
          </a:prstGeom>
          <a:solidFill>
            <a:srgbClr val="FEFEFE"/>
          </a:solidFill>
        </p:spPr>
        <p:txBody>
          <a:bodyPr wrap="none">
            <a:spAutoFit/>
          </a:bodyPr>
          <a:lstStyle/>
          <a:p>
            <a:pPr algn="ctr"/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第三种：异常减小（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627864" y="3098226"/>
            <a:ext cx="1545616" cy="246221"/>
          </a:xfrm>
          <a:prstGeom prst="rect">
            <a:avLst/>
          </a:prstGeom>
          <a:solidFill>
            <a:srgbClr val="FEFEFE"/>
          </a:solidFill>
        </p:spPr>
        <p:txBody>
          <a:bodyPr wrap="none">
            <a:spAutoFit/>
          </a:bodyPr>
          <a:lstStyle/>
          <a:p>
            <a:pPr algn="ctr"/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种：逐步增加（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315242" y="3098226"/>
            <a:ext cx="1545616" cy="246221"/>
          </a:xfrm>
          <a:prstGeom prst="rect">
            <a:avLst/>
          </a:prstGeom>
          <a:solidFill>
            <a:srgbClr val="FEFEFE"/>
          </a:solidFill>
        </p:spPr>
        <p:txBody>
          <a:bodyPr wrap="none">
            <a:spAutoFit/>
          </a:bodyPr>
          <a:lstStyle/>
          <a:p>
            <a:pPr algn="ctr"/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第一种：异常增加（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95747" y="5445224"/>
            <a:ext cx="91101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zh-CN" altLang="en-US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数据脏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当前标注仅给出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粗略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的事故区间，需要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人工二次细化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事故对应的时间段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zh-CN" altLang="en-US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标注不规范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数据异常进行标注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用于异常检测算法的精度评定？（定量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定性）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39416" y="4499828"/>
            <a:ext cx="2233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dirty="0"/>
              <a:t>2019/12/15  20:13:21</a:t>
            </a:r>
          </a:p>
        </p:txBody>
      </p:sp>
      <p:sp>
        <p:nvSpPr>
          <p:cNvPr id="18" name="矩形 17"/>
          <p:cNvSpPr/>
          <p:nvPr/>
        </p:nvSpPr>
        <p:spPr>
          <a:xfrm>
            <a:off x="839416" y="4054515"/>
            <a:ext cx="2233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dirty="0"/>
              <a:t>2019/12/14  19:13:22</a:t>
            </a:r>
          </a:p>
        </p:txBody>
      </p:sp>
      <p:sp>
        <p:nvSpPr>
          <p:cNvPr id="19" name="矩形 18"/>
          <p:cNvSpPr/>
          <p:nvPr/>
        </p:nvSpPr>
        <p:spPr>
          <a:xfrm>
            <a:off x="839416" y="3464541"/>
            <a:ext cx="13051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/>
              <a:t>DF1-1-P10H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8428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下一步计划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8800" y="1569600"/>
            <a:ext cx="10860100" cy="452596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 smtClean="0"/>
              <a:t>异常检测：提取分析各类事故相关因子的变化特点及典型特征，将</a:t>
            </a:r>
            <a:r>
              <a:rPr lang="en-US" altLang="zh-CN" dirty="0" smtClean="0"/>
              <a:t>STL</a:t>
            </a:r>
            <a:r>
              <a:rPr lang="zh-CN" altLang="en-US" dirty="0" smtClean="0"/>
              <a:t>用于数据预处理，利用</a:t>
            </a:r>
            <a:r>
              <a:rPr lang="en-US" altLang="zh-CN" dirty="0" smtClean="0"/>
              <a:t>HTM</a:t>
            </a:r>
            <a:r>
              <a:rPr lang="zh-CN" altLang="en-US" dirty="0" smtClean="0"/>
              <a:t>进行异常检测。</a:t>
            </a:r>
            <a:endParaRPr lang="en-US" altLang="zh-CN" dirty="0" smtClean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 smtClean="0"/>
              <a:t>困难：当前标注</a:t>
            </a:r>
            <a:r>
              <a:rPr lang="zh-CN" altLang="en-US" b="1" dirty="0" smtClean="0">
                <a:solidFill>
                  <a:srgbClr val="FF0000"/>
                </a:solidFill>
              </a:rPr>
              <a:t>十分粗糙</a:t>
            </a:r>
            <a:r>
              <a:rPr lang="zh-CN" altLang="en-US" dirty="0" smtClean="0"/>
              <a:t>导致大量</a:t>
            </a:r>
            <a:r>
              <a:rPr lang="zh-CN" altLang="en-US" b="1" dirty="0" smtClean="0">
                <a:solidFill>
                  <a:srgbClr val="FF0000"/>
                </a:solidFill>
              </a:rPr>
              <a:t>人工判读</a:t>
            </a:r>
            <a:r>
              <a:rPr lang="zh-CN" altLang="en-US" dirty="0" smtClean="0"/>
              <a:t>且</a:t>
            </a:r>
            <a:r>
              <a:rPr lang="zh-CN" altLang="en-US" b="1" dirty="0" smtClean="0">
                <a:solidFill>
                  <a:srgbClr val="FF0000"/>
                </a:solidFill>
              </a:rPr>
              <a:t>无法进行算法评估</a:t>
            </a:r>
            <a:r>
              <a:rPr lang="zh-CN" altLang="en-US" dirty="0" smtClean="0"/>
              <a:t>，具体异常</a:t>
            </a:r>
            <a:r>
              <a:rPr lang="zh-CN" altLang="en-US" b="1" dirty="0" smtClean="0">
                <a:solidFill>
                  <a:srgbClr val="FF0000"/>
                </a:solidFill>
              </a:rPr>
              <a:t>标注需求细节</a:t>
            </a:r>
            <a:r>
              <a:rPr lang="zh-CN" altLang="en-US" dirty="0" smtClean="0"/>
              <a:t>待明确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6053" t="2508" r="5407" b="4718"/>
          <a:stretch/>
        </p:blipFill>
        <p:spPr>
          <a:xfrm>
            <a:off x="7536160" y="3212976"/>
            <a:ext cx="3672408" cy="23227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607574" y="5517232"/>
            <a:ext cx="15295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异常检测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516" y="3760767"/>
            <a:ext cx="5165725" cy="122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775520" y="5521399"/>
            <a:ext cx="266771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复杂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情况标注示意图</a:t>
            </a:r>
          </a:p>
        </p:txBody>
      </p:sp>
      <p:sp>
        <p:nvSpPr>
          <p:cNvPr id="8" name="矩形 7"/>
          <p:cNvSpPr/>
          <p:nvPr/>
        </p:nvSpPr>
        <p:spPr>
          <a:xfrm>
            <a:off x="7968208" y="3252061"/>
            <a:ext cx="3024336" cy="1905131"/>
          </a:xfrm>
          <a:prstGeom prst="rect">
            <a:avLst/>
          </a:prstGeom>
          <a:solidFill>
            <a:srgbClr val="00B05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2279576" y="3280379"/>
            <a:ext cx="5904656" cy="1012717"/>
          </a:xfrm>
          <a:custGeom>
            <a:avLst/>
            <a:gdLst>
              <a:gd name="connsiteX0" fmla="*/ 0 w 6685280"/>
              <a:gd name="connsiteY0" fmla="*/ 985520 h 985520"/>
              <a:gd name="connsiteX1" fmla="*/ 20320 w 6685280"/>
              <a:gd name="connsiteY1" fmla="*/ 934720 h 985520"/>
              <a:gd name="connsiteX2" fmla="*/ 40640 w 6685280"/>
              <a:gd name="connsiteY2" fmla="*/ 904240 h 985520"/>
              <a:gd name="connsiteX3" fmla="*/ 50800 w 6685280"/>
              <a:gd name="connsiteY3" fmla="*/ 863600 h 985520"/>
              <a:gd name="connsiteX4" fmla="*/ 101600 w 6685280"/>
              <a:gd name="connsiteY4" fmla="*/ 792480 h 985520"/>
              <a:gd name="connsiteX5" fmla="*/ 132080 w 6685280"/>
              <a:gd name="connsiteY5" fmla="*/ 772160 h 985520"/>
              <a:gd name="connsiteX6" fmla="*/ 223520 w 6685280"/>
              <a:gd name="connsiteY6" fmla="*/ 690880 h 985520"/>
              <a:gd name="connsiteX7" fmla="*/ 254000 w 6685280"/>
              <a:gd name="connsiteY7" fmla="*/ 680720 h 985520"/>
              <a:gd name="connsiteX8" fmla="*/ 325120 w 6685280"/>
              <a:gd name="connsiteY8" fmla="*/ 619760 h 985520"/>
              <a:gd name="connsiteX9" fmla="*/ 406400 w 6685280"/>
              <a:gd name="connsiteY9" fmla="*/ 589280 h 985520"/>
              <a:gd name="connsiteX10" fmla="*/ 518160 w 6685280"/>
              <a:gd name="connsiteY10" fmla="*/ 518160 h 985520"/>
              <a:gd name="connsiteX11" fmla="*/ 548640 w 6685280"/>
              <a:gd name="connsiteY11" fmla="*/ 497840 h 985520"/>
              <a:gd name="connsiteX12" fmla="*/ 579120 w 6685280"/>
              <a:gd name="connsiteY12" fmla="*/ 487680 h 985520"/>
              <a:gd name="connsiteX13" fmla="*/ 609600 w 6685280"/>
              <a:gd name="connsiteY13" fmla="*/ 467360 h 985520"/>
              <a:gd name="connsiteX14" fmla="*/ 660400 w 6685280"/>
              <a:gd name="connsiteY14" fmla="*/ 447040 h 985520"/>
              <a:gd name="connsiteX15" fmla="*/ 741680 w 6685280"/>
              <a:gd name="connsiteY15" fmla="*/ 386080 h 985520"/>
              <a:gd name="connsiteX16" fmla="*/ 782320 w 6685280"/>
              <a:gd name="connsiteY16" fmla="*/ 375920 h 985520"/>
              <a:gd name="connsiteX17" fmla="*/ 883920 w 6685280"/>
              <a:gd name="connsiteY17" fmla="*/ 314960 h 985520"/>
              <a:gd name="connsiteX18" fmla="*/ 955040 w 6685280"/>
              <a:gd name="connsiteY18" fmla="*/ 274320 h 985520"/>
              <a:gd name="connsiteX19" fmla="*/ 1066800 w 6685280"/>
              <a:gd name="connsiteY19" fmla="*/ 254000 h 985520"/>
              <a:gd name="connsiteX20" fmla="*/ 1097280 w 6685280"/>
              <a:gd name="connsiteY20" fmla="*/ 243840 h 985520"/>
              <a:gd name="connsiteX21" fmla="*/ 1168400 w 6685280"/>
              <a:gd name="connsiteY21" fmla="*/ 233680 h 985520"/>
              <a:gd name="connsiteX22" fmla="*/ 1290320 w 6685280"/>
              <a:gd name="connsiteY22" fmla="*/ 213360 h 985520"/>
              <a:gd name="connsiteX23" fmla="*/ 1330960 w 6685280"/>
              <a:gd name="connsiteY23" fmla="*/ 203200 h 985520"/>
              <a:gd name="connsiteX24" fmla="*/ 1402080 w 6685280"/>
              <a:gd name="connsiteY24" fmla="*/ 193040 h 985520"/>
              <a:gd name="connsiteX25" fmla="*/ 1442720 w 6685280"/>
              <a:gd name="connsiteY25" fmla="*/ 182880 h 985520"/>
              <a:gd name="connsiteX26" fmla="*/ 1524000 w 6685280"/>
              <a:gd name="connsiteY26" fmla="*/ 172720 h 985520"/>
              <a:gd name="connsiteX27" fmla="*/ 1625600 w 6685280"/>
              <a:gd name="connsiteY27" fmla="*/ 152400 h 985520"/>
              <a:gd name="connsiteX28" fmla="*/ 1676400 w 6685280"/>
              <a:gd name="connsiteY28" fmla="*/ 142240 h 985520"/>
              <a:gd name="connsiteX29" fmla="*/ 1717040 w 6685280"/>
              <a:gd name="connsiteY29" fmla="*/ 132080 h 985520"/>
              <a:gd name="connsiteX30" fmla="*/ 1798320 w 6685280"/>
              <a:gd name="connsiteY30" fmla="*/ 121920 h 985520"/>
              <a:gd name="connsiteX31" fmla="*/ 1838960 w 6685280"/>
              <a:gd name="connsiteY31" fmla="*/ 111760 h 985520"/>
              <a:gd name="connsiteX32" fmla="*/ 1910080 w 6685280"/>
              <a:gd name="connsiteY32" fmla="*/ 101600 h 985520"/>
              <a:gd name="connsiteX33" fmla="*/ 1960880 w 6685280"/>
              <a:gd name="connsiteY33" fmla="*/ 91440 h 985520"/>
              <a:gd name="connsiteX34" fmla="*/ 2032000 w 6685280"/>
              <a:gd name="connsiteY34" fmla="*/ 81280 h 985520"/>
              <a:gd name="connsiteX35" fmla="*/ 2092960 w 6685280"/>
              <a:gd name="connsiteY35" fmla="*/ 71120 h 985520"/>
              <a:gd name="connsiteX36" fmla="*/ 2143760 w 6685280"/>
              <a:gd name="connsiteY36" fmla="*/ 60960 h 985520"/>
              <a:gd name="connsiteX37" fmla="*/ 2387600 w 6685280"/>
              <a:gd name="connsiteY37" fmla="*/ 40640 h 985520"/>
              <a:gd name="connsiteX38" fmla="*/ 2865120 w 6685280"/>
              <a:gd name="connsiteY38" fmla="*/ 20320 h 985520"/>
              <a:gd name="connsiteX39" fmla="*/ 3159760 w 6685280"/>
              <a:gd name="connsiteY39" fmla="*/ 0 h 985520"/>
              <a:gd name="connsiteX40" fmla="*/ 4338320 w 6685280"/>
              <a:gd name="connsiteY40" fmla="*/ 20320 h 985520"/>
              <a:gd name="connsiteX41" fmla="*/ 4450080 w 6685280"/>
              <a:gd name="connsiteY41" fmla="*/ 40640 h 985520"/>
              <a:gd name="connsiteX42" fmla="*/ 4693920 w 6685280"/>
              <a:gd name="connsiteY42" fmla="*/ 50800 h 985520"/>
              <a:gd name="connsiteX43" fmla="*/ 4846320 w 6685280"/>
              <a:gd name="connsiteY43" fmla="*/ 71120 h 985520"/>
              <a:gd name="connsiteX44" fmla="*/ 5029200 w 6685280"/>
              <a:gd name="connsiteY44" fmla="*/ 81280 h 985520"/>
              <a:gd name="connsiteX45" fmla="*/ 5140960 w 6685280"/>
              <a:gd name="connsiteY45" fmla="*/ 91440 h 985520"/>
              <a:gd name="connsiteX46" fmla="*/ 5181600 w 6685280"/>
              <a:gd name="connsiteY46" fmla="*/ 101600 h 985520"/>
              <a:gd name="connsiteX47" fmla="*/ 5334000 w 6685280"/>
              <a:gd name="connsiteY47" fmla="*/ 121920 h 985520"/>
              <a:gd name="connsiteX48" fmla="*/ 5394960 w 6685280"/>
              <a:gd name="connsiteY48" fmla="*/ 142240 h 985520"/>
              <a:gd name="connsiteX49" fmla="*/ 5425440 w 6685280"/>
              <a:gd name="connsiteY49" fmla="*/ 152400 h 985520"/>
              <a:gd name="connsiteX50" fmla="*/ 5506720 w 6685280"/>
              <a:gd name="connsiteY50" fmla="*/ 172720 h 985520"/>
              <a:gd name="connsiteX51" fmla="*/ 5547360 w 6685280"/>
              <a:gd name="connsiteY51" fmla="*/ 193040 h 985520"/>
              <a:gd name="connsiteX52" fmla="*/ 5598160 w 6685280"/>
              <a:gd name="connsiteY52" fmla="*/ 203200 h 985520"/>
              <a:gd name="connsiteX53" fmla="*/ 5740400 w 6685280"/>
              <a:gd name="connsiteY53" fmla="*/ 223520 h 985520"/>
              <a:gd name="connsiteX54" fmla="*/ 5791200 w 6685280"/>
              <a:gd name="connsiteY54" fmla="*/ 233680 h 985520"/>
              <a:gd name="connsiteX55" fmla="*/ 5831840 w 6685280"/>
              <a:gd name="connsiteY55" fmla="*/ 243840 h 985520"/>
              <a:gd name="connsiteX56" fmla="*/ 5994400 w 6685280"/>
              <a:gd name="connsiteY56" fmla="*/ 264160 h 985520"/>
              <a:gd name="connsiteX57" fmla="*/ 6065520 w 6685280"/>
              <a:gd name="connsiteY57" fmla="*/ 274320 h 985520"/>
              <a:gd name="connsiteX58" fmla="*/ 6106160 w 6685280"/>
              <a:gd name="connsiteY58" fmla="*/ 284480 h 985520"/>
              <a:gd name="connsiteX59" fmla="*/ 6410960 w 6685280"/>
              <a:gd name="connsiteY59" fmla="*/ 304800 h 985520"/>
              <a:gd name="connsiteX60" fmla="*/ 6512560 w 6685280"/>
              <a:gd name="connsiteY60" fmla="*/ 314960 h 985520"/>
              <a:gd name="connsiteX61" fmla="*/ 6624320 w 6685280"/>
              <a:gd name="connsiteY61" fmla="*/ 335280 h 985520"/>
              <a:gd name="connsiteX62" fmla="*/ 6685280 w 6685280"/>
              <a:gd name="connsiteY62" fmla="*/ 335280 h 98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6685280" h="985520">
                <a:moveTo>
                  <a:pt x="0" y="985520"/>
                </a:moveTo>
                <a:cubicBezTo>
                  <a:pt x="6773" y="968587"/>
                  <a:pt x="12164" y="951032"/>
                  <a:pt x="20320" y="934720"/>
                </a:cubicBezTo>
                <a:cubicBezTo>
                  <a:pt x="25781" y="923798"/>
                  <a:pt x="35830" y="915463"/>
                  <a:pt x="40640" y="904240"/>
                </a:cubicBezTo>
                <a:cubicBezTo>
                  <a:pt x="46141" y="891405"/>
                  <a:pt x="45299" y="876435"/>
                  <a:pt x="50800" y="863600"/>
                </a:cubicBezTo>
                <a:cubicBezTo>
                  <a:pt x="55127" y="853504"/>
                  <a:pt x="98998" y="795082"/>
                  <a:pt x="101600" y="792480"/>
                </a:cubicBezTo>
                <a:cubicBezTo>
                  <a:pt x="110234" y="783846"/>
                  <a:pt x="122890" y="780201"/>
                  <a:pt x="132080" y="772160"/>
                </a:cubicBezTo>
                <a:cubicBezTo>
                  <a:pt x="170956" y="738143"/>
                  <a:pt x="180620" y="715394"/>
                  <a:pt x="223520" y="690880"/>
                </a:cubicBezTo>
                <a:cubicBezTo>
                  <a:pt x="232819" y="685567"/>
                  <a:pt x="243840" y="684107"/>
                  <a:pt x="254000" y="680720"/>
                </a:cubicBezTo>
                <a:cubicBezTo>
                  <a:pt x="277707" y="660400"/>
                  <a:pt x="299140" y="637080"/>
                  <a:pt x="325120" y="619760"/>
                </a:cubicBezTo>
                <a:cubicBezTo>
                  <a:pt x="337269" y="611661"/>
                  <a:pt x="387154" y="595695"/>
                  <a:pt x="406400" y="589280"/>
                </a:cubicBezTo>
                <a:cubicBezTo>
                  <a:pt x="479021" y="534814"/>
                  <a:pt x="415991" y="579462"/>
                  <a:pt x="518160" y="518160"/>
                </a:cubicBezTo>
                <a:cubicBezTo>
                  <a:pt x="528631" y="511878"/>
                  <a:pt x="537718" y="503301"/>
                  <a:pt x="548640" y="497840"/>
                </a:cubicBezTo>
                <a:cubicBezTo>
                  <a:pt x="558219" y="493051"/>
                  <a:pt x="569541" y="492469"/>
                  <a:pt x="579120" y="487680"/>
                </a:cubicBezTo>
                <a:cubicBezTo>
                  <a:pt x="590042" y="482219"/>
                  <a:pt x="598678" y="472821"/>
                  <a:pt x="609600" y="467360"/>
                </a:cubicBezTo>
                <a:cubicBezTo>
                  <a:pt x="625912" y="459204"/>
                  <a:pt x="644761" y="456423"/>
                  <a:pt x="660400" y="447040"/>
                </a:cubicBezTo>
                <a:cubicBezTo>
                  <a:pt x="671442" y="440415"/>
                  <a:pt x="720914" y="394980"/>
                  <a:pt x="741680" y="386080"/>
                </a:cubicBezTo>
                <a:cubicBezTo>
                  <a:pt x="754515" y="380579"/>
                  <a:pt x="768773" y="379307"/>
                  <a:pt x="782320" y="375920"/>
                </a:cubicBezTo>
                <a:cubicBezTo>
                  <a:pt x="931445" y="276503"/>
                  <a:pt x="774574" y="377443"/>
                  <a:pt x="883920" y="314960"/>
                </a:cubicBezTo>
                <a:cubicBezTo>
                  <a:pt x="915135" y="297123"/>
                  <a:pt x="918197" y="286601"/>
                  <a:pt x="955040" y="274320"/>
                </a:cubicBezTo>
                <a:cubicBezTo>
                  <a:pt x="973530" y="268157"/>
                  <a:pt x="1051447" y="257412"/>
                  <a:pt x="1066800" y="254000"/>
                </a:cubicBezTo>
                <a:cubicBezTo>
                  <a:pt x="1077255" y="251677"/>
                  <a:pt x="1086778" y="245940"/>
                  <a:pt x="1097280" y="243840"/>
                </a:cubicBezTo>
                <a:cubicBezTo>
                  <a:pt x="1120762" y="239144"/>
                  <a:pt x="1144693" y="237067"/>
                  <a:pt x="1168400" y="233680"/>
                </a:cubicBezTo>
                <a:cubicBezTo>
                  <a:pt x="1236462" y="210993"/>
                  <a:pt x="1163930" y="232805"/>
                  <a:pt x="1290320" y="213360"/>
                </a:cubicBezTo>
                <a:cubicBezTo>
                  <a:pt x="1304121" y="211237"/>
                  <a:pt x="1317222" y="205698"/>
                  <a:pt x="1330960" y="203200"/>
                </a:cubicBezTo>
                <a:cubicBezTo>
                  <a:pt x="1354521" y="198916"/>
                  <a:pt x="1378519" y="197324"/>
                  <a:pt x="1402080" y="193040"/>
                </a:cubicBezTo>
                <a:cubicBezTo>
                  <a:pt x="1415818" y="190542"/>
                  <a:pt x="1428946" y="185176"/>
                  <a:pt x="1442720" y="182880"/>
                </a:cubicBezTo>
                <a:cubicBezTo>
                  <a:pt x="1469653" y="178391"/>
                  <a:pt x="1497067" y="177209"/>
                  <a:pt x="1524000" y="172720"/>
                </a:cubicBezTo>
                <a:cubicBezTo>
                  <a:pt x="1558067" y="167042"/>
                  <a:pt x="1591733" y="159173"/>
                  <a:pt x="1625600" y="152400"/>
                </a:cubicBezTo>
                <a:cubicBezTo>
                  <a:pt x="1642533" y="149013"/>
                  <a:pt x="1659647" y="146428"/>
                  <a:pt x="1676400" y="142240"/>
                </a:cubicBezTo>
                <a:cubicBezTo>
                  <a:pt x="1689947" y="138853"/>
                  <a:pt x="1703266" y="134376"/>
                  <a:pt x="1717040" y="132080"/>
                </a:cubicBezTo>
                <a:cubicBezTo>
                  <a:pt x="1743973" y="127591"/>
                  <a:pt x="1771387" y="126409"/>
                  <a:pt x="1798320" y="121920"/>
                </a:cubicBezTo>
                <a:cubicBezTo>
                  <a:pt x="1812094" y="119624"/>
                  <a:pt x="1825222" y="114258"/>
                  <a:pt x="1838960" y="111760"/>
                </a:cubicBezTo>
                <a:cubicBezTo>
                  <a:pt x="1862521" y="107476"/>
                  <a:pt x="1886458" y="105537"/>
                  <a:pt x="1910080" y="101600"/>
                </a:cubicBezTo>
                <a:cubicBezTo>
                  <a:pt x="1927114" y="98761"/>
                  <a:pt x="1943846" y="94279"/>
                  <a:pt x="1960880" y="91440"/>
                </a:cubicBezTo>
                <a:cubicBezTo>
                  <a:pt x="1984502" y="87503"/>
                  <a:pt x="2008331" y="84921"/>
                  <a:pt x="2032000" y="81280"/>
                </a:cubicBezTo>
                <a:cubicBezTo>
                  <a:pt x="2052361" y="78148"/>
                  <a:pt x="2072692" y="74805"/>
                  <a:pt x="2092960" y="71120"/>
                </a:cubicBezTo>
                <a:cubicBezTo>
                  <a:pt x="2109950" y="68031"/>
                  <a:pt x="2126692" y="63586"/>
                  <a:pt x="2143760" y="60960"/>
                </a:cubicBezTo>
                <a:cubicBezTo>
                  <a:pt x="2229341" y="47794"/>
                  <a:pt x="2296359" y="45091"/>
                  <a:pt x="2387600" y="40640"/>
                </a:cubicBezTo>
                <a:lnTo>
                  <a:pt x="2865120" y="20320"/>
                </a:lnTo>
                <a:cubicBezTo>
                  <a:pt x="2963397" y="14539"/>
                  <a:pt x="3159760" y="0"/>
                  <a:pt x="3159760" y="0"/>
                </a:cubicBezTo>
                <a:lnTo>
                  <a:pt x="4338320" y="20320"/>
                </a:lnTo>
                <a:cubicBezTo>
                  <a:pt x="4376134" y="22276"/>
                  <a:pt x="4412354" y="37406"/>
                  <a:pt x="4450080" y="40640"/>
                </a:cubicBezTo>
                <a:cubicBezTo>
                  <a:pt x="4531133" y="47587"/>
                  <a:pt x="4612640" y="47413"/>
                  <a:pt x="4693920" y="50800"/>
                </a:cubicBezTo>
                <a:cubicBezTo>
                  <a:pt x="4744720" y="57573"/>
                  <a:pt x="4795281" y="66480"/>
                  <a:pt x="4846320" y="71120"/>
                </a:cubicBezTo>
                <a:cubicBezTo>
                  <a:pt x="4907123" y="76648"/>
                  <a:pt x="4968291" y="77079"/>
                  <a:pt x="5029200" y="81280"/>
                </a:cubicBezTo>
                <a:cubicBezTo>
                  <a:pt x="5066518" y="83854"/>
                  <a:pt x="5103707" y="88053"/>
                  <a:pt x="5140960" y="91440"/>
                </a:cubicBezTo>
                <a:cubicBezTo>
                  <a:pt x="5154507" y="94827"/>
                  <a:pt x="5167799" y="99477"/>
                  <a:pt x="5181600" y="101600"/>
                </a:cubicBezTo>
                <a:cubicBezTo>
                  <a:pt x="5225574" y="108365"/>
                  <a:pt x="5288427" y="110527"/>
                  <a:pt x="5334000" y="121920"/>
                </a:cubicBezTo>
                <a:cubicBezTo>
                  <a:pt x="5354780" y="127115"/>
                  <a:pt x="5374640" y="135467"/>
                  <a:pt x="5394960" y="142240"/>
                </a:cubicBezTo>
                <a:cubicBezTo>
                  <a:pt x="5405120" y="145627"/>
                  <a:pt x="5415050" y="149803"/>
                  <a:pt x="5425440" y="152400"/>
                </a:cubicBezTo>
                <a:cubicBezTo>
                  <a:pt x="5452533" y="159173"/>
                  <a:pt x="5481741" y="160231"/>
                  <a:pt x="5506720" y="172720"/>
                </a:cubicBezTo>
                <a:cubicBezTo>
                  <a:pt x="5520267" y="179493"/>
                  <a:pt x="5532992" y="188251"/>
                  <a:pt x="5547360" y="193040"/>
                </a:cubicBezTo>
                <a:cubicBezTo>
                  <a:pt x="5563743" y="198501"/>
                  <a:pt x="5581103" y="200507"/>
                  <a:pt x="5598160" y="203200"/>
                </a:cubicBezTo>
                <a:cubicBezTo>
                  <a:pt x="5645469" y="210670"/>
                  <a:pt x="5693435" y="214127"/>
                  <a:pt x="5740400" y="223520"/>
                </a:cubicBezTo>
                <a:cubicBezTo>
                  <a:pt x="5757333" y="226907"/>
                  <a:pt x="5774343" y="229934"/>
                  <a:pt x="5791200" y="233680"/>
                </a:cubicBezTo>
                <a:cubicBezTo>
                  <a:pt x="5804831" y="236709"/>
                  <a:pt x="5818031" y="241769"/>
                  <a:pt x="5831840" y="243840"/>
                </a:cubicBezTo>
                <a:cubicBezTo>
                  <a:pt x="5885844" y="251941"/>
                  <a:pt x="5940340" y="256437"/>
                  <a:pt x="5994400" y="264160"/>
                </a:cubicBezTo>
                <a:cubicBezTo>
                  <a:pt x="6018107" y="267547"/>
                  <a:pt x="6041959" y="270036"/>
                  <a:pt x="6065520" y="274320"/>
                </a:cubicBezTo>
                <a:cubicBezTo>
                  <a:pt x="6079258" y="276818"/>
                  <a:pt x="6092319" y="282635"/>
                  <a:pt x="6106160" y="284480"/>
                </a:cubicBezTo>
                <a:cubicBezTo>
                  <a:pt x="6200077" y="297002"/>
                  <a:pt x="6321839" y="298654"/>
                  <a:pt x="6410960" y="304800"/>
                </a:cubicBezTo>
                <a:cubicBezTo>
                  <a:pt x="6444915" y="307142"/>
                  <a:pt x="6478823" y="310462"/>
                  <a:pt x="6512560" y="314960"/>
                </a:cubicBezTo>
                <a:cubicBezTo>
                  <a:pt x="6569260" y="322520"/>
                  <a:pt x="6563385" y="330202"/>
                  <a:pt x="6624320" y="335280"/>
                </a:cubicBezTo>
                <a:cubicBezTo>
                  <a:pt x="6644570" y="336967"/>
                  <a:pt x="6664960" y="335280"/>
                  <a:pt x="6685280" y="335280"/>
                </a:cubicBezTo>
              </a:path>
            </a:pathLst>
          </a:custGeom>
          <a:noFill/>
          <a:ln>
            <a:solidFill>
              <a:srgbClr val="00B050"/>
            </a:solidFill>
            <a:prstDash val="lgDashDot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12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 bwMode="auto">
          <a:xfrm>
            <a:off x="1693168" y="2241150"/>
            <a:ext cx="8805664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谢谢！</a:t>
            </a:r>
            <a:endParaRPr lang="en-US" altLang="zh-CN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81434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KeyIdea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2044065" y="1195070"/>
            <a:ext cx="77450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Threshold Calculation and Anomaly Scoring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5515" y="2282825"/>
            <a:ext cx="5543550" cy="32766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038090" y="5916295"/>
            <a:ext cx="2438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阈值计算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KeyIdea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2044065" y="1195070"/>
            <a:ext cx="77450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Threshold Calculation and Anomaly Scoring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845425" y="3949700"/>
            <a:ext cx="2438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预警机制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410" y="1778635"/>
            <a:ext cx="5563870" cy="48628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4" y="597484"/>
            <a:ext cx="6513983" cy="1874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4" y="174072"/>
            <a:ext cx="1080407" cy="323529"/>
          </a:xfrm>
          <a:prstGeom prst="rect">
            <a:avLst/>
          </a:prstGeom>
        </p:spPr>
      </p:pic>
      <p:sp>
        <p:nvSpPr>
          <p:cNvPr id="4" name="流程图: 离页连接符 3"/>
          <p:cNvSpPr/>
          <p:nvPr/>
        </p:nvSpPr>
        <p:spPr>
          <a:xfrm>
            <a:off x="2626868" y="2358544"/>
            <a:ext cx="1375624" cy="1441323"/>
          </a:xfrm>
          <a:prstGeom prst="flowChartOffpageConnector">
            <a:avLst/>
          </a:prstGeom>
          <a:solidFill>
            <a:srgbClr val="2869A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7200" b="1" kern="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2</a:t>
            </a:r>
            <a:endParaRPr lang="zh-CN" altLang="en-US" sz="7200" b="1" kern="0" dirty="0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4330711" y="3052815"/>
            <a:ext cx="4676718" cy="1"/>
          </a:xfrm>
          <a:prstGeom prst="line">
            <a:avLst/>
          </a:prstGeom>
          <a:noFill/>
          <a:ln w="12700" cap="flat" cmpd="sng" algn="ctr">
            <a:solidFill>
              <a:srgbClr val="314371"/>
            </a:solidFill>
            <a:prstDash val="solid"/>
            <a:miter lim="800000"/>
          </a:ln>
          <a:effectLst/>
        </p:spPr>
      </p:cxnSp>
      <p:sp>
        <p:nvSpPr>
          <p:cNvPr id="6" name="文本框 32"/>
          <p:cNvSpPr txBox="1"/>
          <p:nvPr/>
        </p:nvSpPr>
        <p:spPr>
          <a:xfrm>
            <a:off x="4522354" y="2397617"/>
            <a:ext cx="429343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286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 Frame Envs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5979983" y="4002746"/>
            <a:ext cx="166492" cy="574967"/>
            <a:chOff x="6962660" y="2067973"/>
            <a:chExt cx="200967" cy="694027"/>
          </a:xfrm>
          <a:solidFill>
            <a:srgbClr val="F2F2F2"/>
          </a:solidFill>
        </p:grpSpPr>
        <p:cxnSp>
          <p:nvCxnSpPr>
            <p:cNvPr id="8" name="直接连接符 7"/>
            <p:cNvCxnSpPr>
              <a:endCxn id="10" idx="4"/>
            </p:cNvCxnSpPr>
            <p:nvPr/>
          </p:nvCxnSpPr>
          <p:spPr>
            <a:xfrm>
              <a:off x="7063143" y="2219101"/>
              <a:ext cx="1" cy="542899"/>
            </a:xfrm>
            <a:prstGeom prst="line">
              <a:avLst/>
            </a:prstGeom>
            <a:grpFill/>
            <a:ln w="15875" cap="flat" cmpd="sng" algn="ctr">
              <a:solidFill>
                <a:srgbClr val="2869A7"/>
              </a:solidFill>
              <a:prstDash val="solid"/>
              <a:miter lim="800000"/>
            </a:ln>
            <a:effectLst/>
          </p:spPr>
        </p:cxnSp>
        <p:sp>
          <p:nvSpPr>
            <p:cNvPr id="9" name="椭圆 8"/>
            <p:cNvSpPr/>
            <p:nvPr/>
          </p:nvSpPr>
          <p:spPr>
            <a:xfrm>
              <a:off x="6962660" y="2067973"/>
              <a:ext cx="200967" cy="200967"/>
            </a:xfrm>
            <a:prstGeom prst="ellipse">
              <a:avLst/>
            </a:prstGeom>
            <a:grpFill/>
            <a:ln w="15875" cap="flat" cmpd="sng" algn="ctr">
              <a:solidFill>
                <a:srgbClr val="2869A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2485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6962660" y="2561033"/>
              <a:ext cx="200967" cy="200967"/>
            </a:xfrm>
            <a:prstGeom prst="ellipse">
              <a:avLst/>
            </a:prstGeom>
            <a:grpFill/>
            <a:ln w="15875" cap="flat" cmpd="sng" algn="ctr">
              <a:solidFill>
                <a:srgbClr val="2869A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altLang="zh-CN" sz="2485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defRPr/>
              </a:pPr>
              <a:endParaRPr lang="zh-CN" altLang="en-US" sz="2485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矩形 122"/>
          <p:cNvSpPr>
            <a:spLocks noChangeArrowheads="1"/>
          </p:cNvSpPr>
          <p:nvPr/>
        </p:nvSpPr>
        <p:spPr bwMode="auto">
          <a:xfrm>
            <a:off x="6239605" y="3787320"/>
            <a:ext cx="2603233" cy="430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886" tIns="60943" rIns="121886" bIns="60943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2869A7"/>
                </a:solidFill>
                <a:sym typeface="微软雅黑" panose="020B0503020204020204" pitchFamily="34" charset="-122"/>
              </a:rPr>
              <a:t>小标题</a:t>
            </a:r>
            <a:r>
              <a:rPr lang="en-US" altLang="zh-CN" sz="2000" dirty="0">
                <a:solidFill>
                  <a:srgbClr val="2869A7"/>
                </a:solidFill>
                <a:sym typeface="微软雅黑" panose="020B0503020204020204" pitchFamily="34" charset="-122"/>
              </a:rPr>
              <a:t>1.1</a:t>
            </a:r>
            <a:endParaRPr lang="zh-CN" altLang="en-US" sz="2000" dirty="0">
              <a:solidFill>
                <a:srgbClr val="2869A7"/>
              </a:solidFill>
              <a:sym typeface="微软雅黑" panose="020B0503020204020204" pitchFamily="34" charset="-122"/>
            </a:endParaRPr>
          </a:p>
        </p:txBody>
      </p:sp>
      <p:sp>
        <p:nvSpPr>
          <p:cNvPr id="12" name="矩形 122"/>
          <p:cNvSpPr>
            <a:spLocks noChangeArrowheads="1"/>
          </p:cNvSpPr>
          <p:nvPr/>
        </p:nvSpPr>
        <p:spPr bwMode="auto">
          <a:xfrm>
            <a:off x="6239606" y="4332348"/>
            <a:ext cx="2603234" cy="430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886" tIns="60943" rIns="121886" bIns="60943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2869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小标题</a:t>
            </a:r>
            <a:r>
              <a:rPr lang="en-US" altLang="zh-CN" sz="2000" dirty="0">
                <a:solidFill>
                  <a:srgbClr val="2869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1.2</a:t>
            </a:r>
            <a:endParaRPr lang="zh-CN" altLang="en-US" sz="2000" dirty="0">
              <a:solidFill>
                <a:srgbClr val="2869A7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Envs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93CF8B-94AD-41D2-957D-3444D10BBA07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618309" y="896984"/>
            <a:ext cx="496389" cy="984068"/>
          </a:xfrm>
          <a:prstGeom prst="rect">
            <a:avLst/>
          </a:prstGeom>
          <a:solidFill>
            <a:srgbClr val="2869A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-618309" y="1881052"/>
            <a:ext cx="496389" cy="984068"/>
          </a:xfrm>
          <a:prstGeom prst="rect">
            <a:avLst/>
          </a:prstGeom>
          <a:solidFill>
            <a:srgbClr val="143F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060" y="897255"/>
            <a:ext cx="7676515" cy="59023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蓝色暖调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1747</Words>
  <Application>Microsoft Office PowerPoint</Application>
  <PresentationFormat>宽屏</PresentationFormat>
  <Paragraphs>323</Paragraphs>
  <Slides>53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53</vt:i4>
      </vt:variant>
    </vt:vector>
  </HeadingPairs>
  <TitlesOfParts>
    <vt:vector size="69" baseType="lpstr">
      <vt:lpstr>Arial Unicode MS</vt:lpstr>
      <vt:lpstr>Bebas Neue</vt:lpstr>
      <vt:lpstr>System</vt:lpstr>
      <vt:lpstr>等线</vt:lpstr>
      <vt:lpstr>黑体</vt:lpstr>
      <vt:lpstr>华文新魏</vt:lpstr>
      <vt:lpstr>宋体</vt:lpstr>
      <vt:lpstr>微软雅黑</vt:lpstr>
      <vt:lpstr>造字工房力黑（非商用）常规体</vt:lpstr>
      <vt:lpstr>Arial</vt:lpstr>
      <vt:lpstr>Arial Black</vt:lpstr>
      <vt:lpstr>Cambria Math</vt:lpstr>
      <vt:lpstr>Segoe UI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下一步</vt:lpstr>
      <vt:lpstr>PowerPoint 演示文稿</vt:lpstr>
      <vt:lpstr>钻井事故预测工作进展</vt:lpstr>
      <vt:lpstr>工作思路</vt:lpstr>
      <vt:lpstr>数据处理</vt:lpstr>
      <vt:lpstr>特征选择与分析</vt:lpstr>
      <vt:lpstr>PowerPoint 演示文稿</vt:lpstr>
      <vt:lpstr>卡钻预测实验Relief+ARMA+OCSVM</vt:lpstr>
      <vt:lpstr>结果讨论</vt:lpstr>
      <vt:lpstr>下一步工作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钻井异常检测</vt:lpstr>
      <vt:lpstr> 钻井异常检测</vt:lpstr>
      <vt:lpstr> 钻井异常检测</vt:lpstr>
      <vt:lpstr> 钻井异常检测</vt:lpstr>
      <vt:lpstr>下一步计划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zka coco</dc:creator>
  <cp:lastModifiedBy>zka coco</cp:lastModifiedBy>
  <cp:revision>46</cp:revision>
  <dcterms:created xsi:type="dcterms:W3CDTF">2019-04-29T15:06:00Z</dcterms:created>
  <dcterms:modified xsi:type="dcterms:W3CDTF">2020-03-31T12:38:05Z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

<file path=docProps/thumbnail.jpeg>
</file>